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62" r:id="rId3"/>
    <p:sldId id="261" r:id="rId4"/>
    <p:sldId id="260" r:id="rId5"/>
    <p:sldId id="259"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63" r:id="rId19"/>
    <p:sldId id="277" r:id="rId20"/>
    <p:sldId id="278" r:id="rId21"/>
    <p:sldId id="279" r:id="rId22"/>
    <p:sldId id="280" r:id="rId23"/>
    <p:sldId id="281" r:id="rId24"/>
    <p:sldId id="282" r:id="rId25"/>
    <p:sldId id="283" r:id="rId26"/>
    <p:sldId id="284" r:id="rId27"/>
    <p:sldId id="285" r:id="rId28"/>
    <p:sldId id="286" r:id="rId29"/>
    <p:sldId id="302" r:id="rId30"/>
    <p:sldId id="287" r:id="rId31"/>
    <p:sldId id="303" r:id="rId32"/>
    <p:sldId id="304" r:id="rId33"/>
    <p:sldId id="288" r:id="rId34"/>
    <p:sldId id="289" r:id="rId35"/>
    <p:sldId id="290" r:id="rId36"/>
    <p:sldId id="291" r:id="rId37"/>
    <p:sldId id="292" r:id="rId38"/>
    <p:sldId id="295" r:id="rId39"/>
    <p:sldId id="297" r:id="rId40"/>
    <p:sldId id="293" r:id="rId41"/>
    <p:sldId id="296" r:id="rId42"/>
    <p:sldId id="294" r:id="rId43"/>
    <p:sldId id="300" r:id="rId44"/>
    <p:sldId id="301" r:id="rId45"/>
    <p:sldId id="298" r:id="rId46"/>
  </p:sldIdLst>
  <p:sldSz cx="12192000" cy="6858000"/>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700"/>
  </p:normalViewPr>
  <p:slideViewPr>
    <p:cSldViewPr snapToGrid="0" snapToObjects="1">
      <p:cViewPr varScale="1">
        <p:scale>
          <a:sx n="87" d="100"/>
          <a:sy n="87" d="100"/>
        </p:scale>
        <p:origin x="331"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artel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it-IT"/>
              <a:t>Hydromoving Vs Euro 6 Petrol</a:t>
            </a:r>
          </a:p>
        </c:rich>
      </c:tx>
      <c:layout>
        <c:manualLayout>
          <c:xMode val="edge"/>
          <c:yMode val="edge"/>
          <c:x val="0.36042631778269063"/>
          <c:y val="3.0264813143243155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Foglio1!$B$15</c:f>
              <c:strCache>
                <c:ptCount val="1"/>
                <c:pt idx="0">
                  <c:v>Hydromoving System</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Foglio1!$A$16:$A$19</c:f>
              <c:strCache>
                <c:ptCount val="4"/>
                <c:pt idx="0">
                  <c:v>CO</c:v>
                </c:pt>
                <c:pt idx="1">
                  <c:v>HC</c:v>
                </c:pt>
                <c:pt idx="2">
                  <c:v>Nox</c:v>
                </c:pt>
                <c:pt idx="3">
                  <c:v>PM</c:v>
                </c:pt>
              </c:strCache>
            </c:strRef>
          </c:cat>
          <c:val>
            <c:numRef>
              <c:f>Foglio1!$B$16:$B$19</c:f>
              <c:numCache>
                <c:formatCode>General</c:formatCode>
                <c:ptCount val="4"/>
                <c:pt idx="0">
                  <c:v>1.6000000000000021E-2</c:v>
                </c:pt>
                <c:pt idx="1">
                  <c:v>1.4000000000000002E-2</c:v>
                </c:pt>
                <c:pt idx="2">
                  <c:v>4.5000000000000033E-2</c:v>
                </c:pt>
                <c:pt idx="3">
                  <c:v>5.0000000000000053E-3</c:v>
                </c:pt>
              </c:numCache>
            </c:numRef>
          </c:val>
          <c:extLst>
            <c:ext xmlns:c16="http://schemas.microsoft.com/office/drawing/2014/chart" uri="{C3380CC4-5D6E-409C-BE32-E72D297353CC}">
              <c16:uniqueId val="{00000000-B049-436A-82E0-204B52C791C0}"/>
            </c:ext>
          </c:extLst>
        </c:ser>
        <c:ser>
          <c:idx val="1"/>
          <c:order val="1"/>
          <c:tx>
            <c:strRef>
              <c:f>Foglio1!$C$15</c:f>
              <c:strCache>
                <c:ptCount val="1"/>
                <c:pt idx="0">
                  <c:v>Euro 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Foglio1!$A$16:$A$19</c:f>
              <c:strCache>
                <c:ptCount val="4"/>
                <c:pt idx="0">
                  <c:v>CO</c:v>
                </c:pt>
                <c:pt idx="1">
                  <c:v>HC</c:v>
                </c:pt>
                <c:pt idx="2">
                  <c:v>Nox</c:v>
                </c:pt>
                <c:pt idx="3">
                  <c:v>PM</c:v>
                </c:pt>
              </c:strCache>
            </c:strRef>
          </c:cat>
          <c:val>
            <c:numRef>
              <c:f>Foglio1!$C$16:$C$19</c:f>
              <c:numCache>
                <c:formatCode>General</c:formatCode>
                <c:ptCount val="4"/>
                <c:pt idx="0">
                  <c:v>1</c:v>
                </c:pt>
                <c:pt idx="1">
                  <c:v>0.1</c:v>
                </c:pt>
                <c:pt idx="2">
                  <c:v>6.0000000000000032E-2</c:v>
                </c:pt>
                <c:pt idx="3">
                  <c:v>5.0000000000000053E-3</c:v>
                </c:pt>
              </c:numCache>
            </c:numRef>
          </c:val>
          <c:extLst>
            <c:ext xmlns:c16="http://schemas.microsoft.com/office/drawing/2014/chart" uri="{C3380CC4-5D6E-409C-BE32-E72D297353CC}">
              <c16:uniqueId val="{00000001-B049-436A-82E0-204B52C791C0}"/>
            </c:ext>
          </c:extLst>
        </c:ser>
        <c:dLbls>
          <c:showLegendKey val="0"/>
          <c:showVal val="0"/>
          <c:showCatName val="0"/>
          <c:showSerName val="0"/>
          <c:showPercent val="0"/>
          <c:showBubbleSize val="0"/>
        </c:dLbls>
        <c:gapWidth val="150"/>
        <c:shape val="box"/>
        <c:axId val="36007936"/>
        <c:axId val="36009472"/>
        <c:axId val="36275072"/>
      </c:bar3DChart>
      <c:catAx>
        <c:axId val="36007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36009472"/>
        <c:crosses val="autoZero"/>
        <c:auto val="1"/>
        <c:lblAlgn val="ctr"/>
        <c:lblOffset val="100"/>
        <c:noMultiLvlLbl val="0"/>
      </c:catAx>
      <c:valAx>
        <c:axId val="36009472"/>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G/km</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36007936"/>
        <c:crosses val="autoZero"/>
        <c:crossBetween val="between"/>
      </c:valAx>
      <c:serAx>
        <c:axId val="3627507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crossAx val="36009472"/>
        <c:crosses val="autoZero"/>
      </c:ser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A9C2FAC-B9F0-4680-B420-E87338E4B378}" type="datetimeFigureOut">
              <a:rPr lang="it-IT"/>
              <a:pPr>
                <a:defRPr/>
              </a:pPr>
              <a:t>10/06/2018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B966A9D-4788-43A9-AD95-DCB843DB53FD}"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53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148B4A-516D-40F7-9884-989EFF129FF0}" type="slidenum">
              <a:rPr lang="it-IT"/>
              <a:pPr fontAlgn="base">
                <a:spcBef>
                  <a:spcPct val="0"/>
                </a:spcBef>
                <a:spcAft>
                  <a:spcPct val="0"/>
                </a:spcAft>
                <a:defRPr/>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p:spPr>
      </p:sp>
      <p:sp>
        <p:nvSpPr>
          <p:cNvPr id="3379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1E40FA-7181-4156-B3AF-0895CD9CE6D1}" type="slidenum">
              <a:rPr lang="it-IT"/>
              <a:pPr fontAlgn="base">
                <a:spcBef>
                  <a:spcPct val="0"/>
                </a:spcBef>
                <a:spcAft>
                  <a:spcPct val="0"/>
                </a:spcAft>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bwMode="auto">
          <a:noFill/>
          <a:ln>
            <a:solidFill>
              <a:srgbClr val="000000"/>
            </a:solidFill>
            <a:miter lim="800000"/>
            <a:headEnd/>
            <a:tailEnd/>
          </a:ln>
        </p:spPr>
      </p:sp>
      <p:sp>
        <p:nvSpPr>
          <p:cNvPr id="3584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584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FB937B-5DAA-4251-9312-AC819E587D1A}" type="slidenum">
              <a:rPr lang="it-IT"/>
              <a:pPr fontAlgn="base">
                <a:spcBef>
                  <a:spcPct val="0"/>
                </a:spcBef>
                <a:spcAft>
                  <a:spcPct val="0"/>
                </a:spcAft>
                <a:defRPr/>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bwMode="auto">
          <a:noFill/>
          <a:ln>
            <a:solidFill>
              <a:srgbClr val="000000"/>
            </a:solidFill>
            <a:miter lim="800000"/>
            <a:headEnd/>
            <a:tailEnd/>
          </a:ln>
        </p:spPr>
      </p:sp>
      <p:sp>
        <p:nvSpPr>
          <p:cNvPr id="3789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789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6199BA-08E3-46A5-ADF7-F6618394E2D7}" type="slidenum">
              <a:rPr lang="it-IT"/>
              <a:pPr fontAlgn="base">
                <a:spcBef>
                  <a:spcPct val="0"/>
                </a:spcBef>
                <a:spcAft>
                  <a:spcPct val="0"/>
                </a:spcAft>
                <a:defRPr/>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993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DFA95F-0187-4A29-9BE9-17A0815C6E4B}" type="slidenum">
              <a:rPr lang="it-IT"/>
              <a:pPr fontAlgn="base">
                <a:spcBef>
                  <a:spcPct val="0"/>
                </a:spcBef>
                <a:spcAft>
                  <a:spcPct val="0"/>
                </a:spcAft>
                <a:defRPr/>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p:spPr>
      </p:sp>
      <p:sp>
        <p:nvSpPr>
          <p:cNvPr id="419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198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905C6-A5B8-4350-80F2-75C2F7532FB5}" type="slidenum">
              <a:rPr lang="it-IT"/>
              <a:pPr fontAlgn="base">
                <a:spcBef>
                  <a:spcPct val="0"/>
                </a:spcBef>
                <a:spcAft>
                  <a:spcPct val="0"/>
                </a:spcAft>
                <a:defRPr/>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p:cNvSpPr>
          <p:nvPr>
            <p:ph type="sldImg"/>
          </p:nvPr>
        </p:nvSpPr>
        <p:spPr bwMode="auto">
          <a:noFill/>
          <a:ln>
            <a:solidFill>
              <a:srgbClr val="000000"/>
            </a:solidFill>
            <a:miter lim="800000"/>
            <a:headEnd/>
            <a:tailEnd/>
          </a:ln>
        </p:spPr>
      </p:sp>
      <p:sp>
        <p:nvSpPr>
          <p:cNvPr id="440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40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4A4BAE-47C1-4EA2-8576-16F53BF16EBB}" type="slidenum">
              <a:rPr lang="it-IT"/>
              <a:pPr fontAlgn="base">
                <a:spcBef>
                  <a:spcPct val="0"/>
                </a:spcBef>
                <a:spcAft>
                  <a:spcPct val="0"/>
                </a:spcAft>
                <a:defRPr/>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p:cNvSpPr>
          <p:nvPr>
            <p:ph type="sldImg"/>
          </p:nvPr>
        </p:nvSpPr>
        <p:spPr bwMode="auto">
          <a:noFill/>
          <a:ln>
            <a:solidFill>
              <a:srgbClr val="000000"/>
            </a:solidFill>
            <a:miter lim="800000"/>
            <a:headEnd/>
            <a:tailEnd/>
          </a:ln>
        </p:spPr>
      </p:sp>
      <p:sp>
        <p:nvSpPr>
          <p:cNvPr id="460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608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9E200C-0DC6-4EE5-A365-ED0556FE4B27}" type="slidenum">
              <a:rPr lang="it-IT"/>
              <a:pPr fontAlgn="base">
                <a:spcBef>
                  <a:spcPct val="0"/>
                </a:spcBef>
                <a:spcAft>
                  <a:spcPct val="0"/>
                </a:spcAft>
                <a:defRPr/>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p:cNvSpPr>
          <p:nvPr>
            <p:ph type="sldImg"/>
          </p:nvPr>
        </p:nvSpPr>
        <p:spPr bwMode="auto">
          <a:noFill/>
          <a:ln>
            <a:solidFill>
              <a:srgbClr val="000000"/>
            </a:solidFill>
            <a:miter lim="800000"/>
            <a:headEnd/>
            <a:tailEnd/>
          </a:ln>
        </p:spPr>
      </p:sp>
      <p:sp>
        <p:nvSpPr>
          <p:cNvPr id="481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813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B43D2E-45E5-482E-A72D-F6D87F2FA31F}" type="slidenum">
              <a:rPr lang="it-IT"/>
              <a:pPr fontAlgn="base">
                <a:spcBef>
                  <a:spcPct val="0"/>
                </a:spcBef>
                <a:spcAft>
                  <a:spcPct val="0"/>
                </a:spcAft>
                <a:defRPr/>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p:cNvSpPr>
            <a:spLocks noGrp="1" noRot="1" noChangeAspect="1"/>
          </p:cNvSpPr>
          <p:nvPr>
            <p:ph type="sldImg"/>
          </p:nvPr>
        </p:nvSpPr>
        <p:spPr bwMode="auto">
          <a:noFill/>
          <a:ln>
            <a:solidFill>
              <a:srgbClr val="000000"/>
            </a:solidFill>
            <a:miter lim="800000"/>
            <a:headEnd/>
            <a:tailEnd/>
          </a:ln>
        </p:spPr>
      </p:sp>
      <p:sp>
        <p:nvSpPr>
          <p:cNvPr id="501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017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2C46F0-098E-486F-A8A1-B3F7D10F2324}" type="slidenum">
              <a:rPr lang="it-IT"/>
              <a:pPr fontAlgn="base">
                <a:spcBef>
                  <a:spcPct val="0"/>
                </a:spcBef>
                <a:spcAft>
                  <a:spcPct val="0"/>
                </a:spcAft>
                <a:defRPr/>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222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9F9775-7F6C-4CF4-99D6-BAB7BE8FC6EE}" type="slidenum">
              <a:rPr lang="it-IT"/>
              <a:pPr fontAlgn="base">
                <a:spcBef>
                  <a:spcPct val="0"/>
                </a:spcBef>
                <a:spcAft>
                  <a:spcPct val="0"/>
                </a:spcAft>
                <a:defRPr/>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bwMode="auto">
          <a:noFill/>
          <a:ln>
            <a:solidFill>
              <a:srgbClr val="000000"/>
            </a:solidFill>
            <a:miter lim="800000"/>
            <a:headEnd/>
            <a:tailEnd/>
          </a:ln>
        </p:spPr>
      </p:sp>
      <p:sp>
        <p:nvSpPr>
          <p:cNvPr id="1741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741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0A9A83-32DA-4093-B988-11D12EFA10D2}" type="slidenum">
              <a:rPr lang="it-IT"/>
              <a:pPr fontAlgn="base">
                <a:spcBef>
                  <a:spcPct val="0"/>
                </a:spcBef>
                <a:spcAft>
                  <a:spcPct val="0"/>
                </a:spcAft>
                <a:defRPr/>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p:cNvSpPr>
          <p:nvPr>
            <p:ph type="sldImg"/>
          </p:nvPr>
        </p:nvSpPr>
        <p:spPr bwMode="auto">
          <a:noFill/>
          <a:ln>
            <a:solidFill>
              <a:srgbClr val="000000"/>
            </a:solidFill>
            <a:miter lim="800000"/>
            <a:headEnd/>
            <a:tailEnd/>
          </a:ln>
        </p:spPr>
      </p:sp>
      <p:sp>
        <p:nvSpPr>
          <p:cNvPr id="542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427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2D862-EB14-42B3-ACCC-AE0B3246C0B4}" type="slidenum">
              <a:rPr lang="it-IT"/>
              <a:pPr fontAlgn="base">
                <a:spcBef>
                  <a:spcPct val="0"/>
                </a:spcBef>
                <a:spcAft>
                  <a:spcPct val="0"/>
                </a:spcAft>
                <a:defRPr/>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p:cNvSpPr>
            <a:spLocks noGrp="1" noRot="1" noChangeAspect="1"/>
          </p:cNvSpPr>
          <p:nvPr>
            <p:ph type="sldImg"/>
          </p:nvPr>
        </p:nvSpPr>
        <p:spPr bwMode="auto">
          <a:noFill/>
          <a:ln>
            <a:solidFill>
              <a:srgbClr val="000000"/>
            </a:solidFill>
            <a:miter lim="800000"/>
            <a:headEnd/>
            <a:tailEnd/>
          </a:ln>
        </p:spPr>
      </p:sp>
      <p:sp>
        <p:nvSpPr>
          <p:cNvPr id="563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632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65ACE3-680F-4EF5-A2BF-F1D0B91E91D8}" type="slidenum">
              <a:rPr lang="it-IT"/>
              <a:pPr fontAlgn="base">
                <a:spcBef>
                  <a:spcPct val="0"/>
                </a:spcBef>
                <a:spcAft>
                  <a:spcPct val="0"/>
                </a:spcAft>
                <a:defRPr/>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p:spPr>
      </p:sp>
      <p:sp>
        <p:nvSpPr>
          <p:cNvPr id="5837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837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EA55E3-844C-41EE-BE45-B63EC715FD64}" type="slidenum">
              <a:rPr lang="it-IT"/>
              <a:pPr fontAlgn="base">
                <a:spcBef>
                  <a:spcPct val="0"/>
                </a:spcBef>
                <a:spcAft>
                  <a:spcPct val="0"/>
                </a:spcAft>
                <a:defRPr/>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p:cNvSpPr>
            <a:spLocks noGrp="1" noRot="1" noChangeAspect="1"/>
          </p:cNvSpPr>
          <p:nvPr>
            <p:ph type="sldImg"/>
          </p:nvPr>
        </p:nvSpPr>
        <p:spPr bwMode="auto">
          <a:noFill/>
          <a:ln>
            <a:solidFill>
              <a:srgbClr val="000000"/>
            </a:solidFill>
            <a:miter lim="800000"/>
            <a:headEnd/>
            <a:tailEnd/>
          </a:ln>
        </p:spPr>
      </p:sp>
      <p:sp>
        <p:nvSpPr>
          <p:cNvPr id="6041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041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3E6AFB-897E-4A0D-B671-5D5924DF25D2}" type="slidenum">
              <a:rPr lang="it-IT"/>
              <a:pPr fontAlgn="base">
                <a:spcBef>
                  <a:spcPct val="0"/>
                </a:spcBef>
                <a:spcAft>
                  <a:spcPct val="0"/>
                </a:spcAft>
                <a:defRPr/>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p:spPr>
      </p:sp>
      <p:sp>
        <p:nvSpPr>
          <p:cNvPr id="6246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246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72D8CC-E219-4091-8B4F-12B685B006AB}" type="slidenum">
              <a:rPr lang="it-IT"/>
              <a:pPr fontAlgn="base">
                <a:spcBef>
                  <a:spcPct val="0"/>
                </a:spcBef>
                <a:spcAft>
                  <a:spcPct val="0"/>
                </a:spcAft>
                <a:defRPr/>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p:spPr>
      </p:sp>
      <p:sp>
        <p:nvSpPr>
          <p:cNvPr id="6451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451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297509-1164-4CC2-BC38-5B610DD15060}" type="slidenum">
              <a:rPr lang="it-IT"/>
              <a:pPr fontAlgn="base">
                <a:spcBef>
                  <a:spcPct val="0"/>
                </a:spcBef>
                <a:spcAft>
                  <a:spcPct val="0"/>
                </a:spcAft>
                <a:defRPr/>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p:spPr>
      </p:sp>
      <p:sp>
        <p:nvSpPr>
          <p:cNvPr id="665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65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D25592-172D-4833-A933-33331E815B0C}" type="slidenum">
              <a:rPr lang="it-IT"/>
              <a:pPr fontAlgn="base">
                <a:spcBef>
                  <a:spcPct val="0"/>
                </a:spcBef>
                <a:spcAft>
                  <a:spcPct val="0"/>
                </a:spcAft>
                <a:defRPr/>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egnaposto immagine diapositiva 1"/>
          <p:cNvSpPr>
            <a:spLocks noGrp="1" noRot="1" noChangeAspect="1"/>
          </p:cNvSpPr>
          <p:nvPr>
            <p:ph type="sldImg"/>
          </p:nvPr>
        </p:nvSpPr>
        <p:spPr bwMode="auto">
          <a:noFill/>
          <a:ln>
            <a:solidFill>
              <a:srgbClr val="000000"/>
            </a:solidFill>
            <a:miter lim="800000"/>
            <a:headEnd/>
            <a:tailEnd/>
          </a:ln>
        </p:spPr>
      </p:sp>
      <p:sp>
        <p:nvSpPr>
          <p:cNvPr id="6861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861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B2C3B-5178-4265-AAFB-4D7F7BEE9EC9}" type="slidenum">
              <a:rPr lang="it-IT"/>
              <a:pPr fontAlgn="base">
                <a:spcBef>
                  <a:spcPct val="0"/>
                </a:spcBef>
                <a:spcAft>
                  <a:spcPct val="0"/>
                </a:spcAft>
                <a:defRPr/>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egnaposto immagine diapositiva 1"/>
          <p:cNvSpPr>
            <a:spLocks noGrp="1" noRot="1" noChangeAspect="1"/>
          </p:cNvSpPr>
          <p:nvPr>
            <p:ph type="sldImg"/>
          </p:nvPr>
        </p:nvSpPr>
        <p:spPr bwMode="auto">
          <a:noFill/>
          <a:ln>
            <a:solidFill>
              <a:srgbClr val="000000"/>
            </a:solidFill>
            <a:miter lim="800000"/>
            <a:headEnd/>
            <a:tailEnd/>
          </a:ln>
        </p:spPr>
      </p:sp>
      <p:sp>
        <p:nvSpPr>
          <p:cNvPr id="7065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06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E1BC64-D6B9-4365-AD02-1895CD5A0C74}" type="slidenum">
              <a:rPr lang="it-IT"/>
              <a:pPr fontAlgn="base">
                <a:spcBef>
                  <a:spcPct val="0"/>
                </a:spcBef>
                <a:spcAft>
                  <a:spcPct val="0"/>
                </a:spcAft>
                <a:defRPr/>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p:cNvSpPr>
            <a:spLocks noGrp="1" noRot="1" noChangeAspect="1"/>
          </p:cNvSpPr>
          <p:nvPr>
            <p:ph type="sldImg"/>
          </p:nvPr>
        </p:nvSpPr>
        <p:spPr bwMode="auto">
          <a:noFill/>
          <a:ln>
            <a:solidFill>
              <a:srgbClr val="000000"/>
            </a:solidFill>
            <a:miter lim="800000"/>
            <a:headEnd/>
            <a:tailEnd/>
          </a:ln>
        </p:spPr>
      </p:sp>
      <p:sp>
        <p:nvSpPr>
          <p:cNvPr id="727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27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C71CE3-49C5-4A04-B9B1-7875C43925BA}" type="slidenum">
              <a:rPr lang="it-IT"/>
              <a:pPr fontAlgn="base">
                <a:spcBef>
                  <a:spcPct val="0"/>
                </a:spcBef>
                <a:spcAft>
                  <a:spcPct val="0"/>
                </a:spcAft>
                <a:defRPr/>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p:spPr>
      </p:sp>
      <p:sp>
        <p:nvSpPr>
          <p:cNvPr id="1945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4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D0A280-5854-4734-AF9F-9DEF5A18FDEB}" type="slidenum">
              <a:rPr lang="it-IT"/>
              <a:pPr fontAlgn="base">
                <a:spcBef>
                  <a:spcPct val="0"/>
                </a:spcBef>
                <a:spcAft>
                  <a:spcPct val="0"/>
                </a:spcAft>
                <a:defRPr/>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egnaposto immagine diapositiva 1"/>
          <p:cNvSpPr>
            <a:spLocks noGrp="1" noRot="1" noChangeAspect="1"/>
          </p:cNvSpPr>
          <p:nvPr>
            <p:ph type="sldImg"/>
          </p:nvPr>
        </p:nvSpPr>
        <p:spPr bwMode="auto">
          <a:noFill/>
          <a:ln>
            <a:solidFill>
              <a:srgbClr val="000000"/>
            </a:solidFill>
            <a:miter lim="800000"/>
            <a:headEnd/>
            <a:tailEnd/>
          </a:ln>
        </p:spPr>
      </p:sp>
      <p:sp>
        <p:nvSpPr>
          <p:cNvPr id="747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47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E14C52-C763-4537-8B34-2AA7A7B125DB}" type="slidenum">
              <a:rPr lang="it-IT"/>
              <a:pPr fontAlgn="base">
                <a:spcBef>
                  <a:spcPct val="0"/>
                </a:spcBef>
                <a:spcAft>
                  <a:spcPct val="0"/>
                </a:spcAft>
                <a:defRPr/>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egnaposto immagine diapositiva 1"/>
          <p:cNvSpPr>
            <a:spLocks noGrp="1" noRot="1" noChangeAspect="1"/>
          </p:cNvSpPr>
          <p:nvPr>
            <p:ph type="sldImg"/>
          </p:nvPr>
        </p:nvSpPr>
        <p:spPr bwMode="auto">
          <a:noFill/>
          <a:ln>
            <a:solidFill>
              <a:srgbClr val="000000"/>
            </a:solidFill>
            <a:miter lim="800000"/>
            <a:headEnd/>
            <a:tailEnd/>
          </a:ln>
        </p:spPr>
      </p:sp>
      <p:sp>
        <p:nvSpPr>
          <p:cNvPr id="7680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68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590328-BA91-4B8F-A6A7-9D5EFC8B19EE}" type="slidenum">
              <a:rPr lang="it-IT"/>
              <a:pPr fontAlgn="base">
                <a:spcBef>
                  <a:spcPct val="0"/>
                </a:spcBef>
                <a:spcAft>
                  <a:spcPct val="0"/>
                </a:spcAft>
                <a:defRPr/>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immagine diapositiva 1"/>
          <p:cNvSpPr>
            <a:spLocks noGrp="1" noRot="1" noChangeAspect="1"/>
          </p:cNvSpPr>
          <p:nvPr>
            <p:ph type="sldImg"/>
          </p:nvPr>
        </p:nvSpPr>
        <p:spPr bwMode="auto">
          <a:noFill/>
          <a:ln>
            <a:solidFill>
              <a:srgbClr val="000000"/>
            </a:solidFill>
            <a:miter lim="800000"/>
            <a:headEnd/>
            <a:tailEnd/>
          </a:ln>
        </p:spPr>
      </p:sp>
      <p:sp>
        <p:nvSpPr>
          <p:cNvPr id="798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987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8810AB-FA5A-49CB-85E2-7E35AB5B4AC6}" type="slidenum">
              <a:rPr lang="it-IT"/>
              <a:pPr fontAlgn="base">
                <a:spcBef>
                  <a:spcPct val="0"/>
                </a:spcBef>
                <a:spcAft>
                  <a:spcPct val="0"/>
                </a:spcAft>
                <a:defRPr/>
              </a:pPr>
              <a:t>33</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egnaposto immagine diapositiva 1"/>
          <p:cNvSpPr>
            <a:spLocks noGrp="1" noRot="1" noChangeAspect="1"/>
          </p:cNvSpPr>
          <p:nvPr>
            <p:ph type="sldImg"/>
          </p:nvPr>
        </p:nvSpPr>
        <p:spPr bwMode="auto">
          <a:noFill/>
          <a:ln>
            <a:solidFill>
              <a:srgbClr val="000000"/>
            </a:solidFill>
            <a:miter lim="800000"/>
            <a:headEnd/>
            <a:tailEnd/>
          </a:ln>
        </p:spPr>
      </p:sp>
      <p:sp>
        <p:nvSpPr>
          <p:cNvPr id="819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8192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3B37A6-E739-48F1-8E37-D62388690650}" type="slidenum">
              <a:rPr lang="it-IT"/>
              <a:pPr fontAlgn="base">
                <a:spcBef>
                  <a:spcPct val="0"/>
                </a:spcBef>
                <a:spcAft>
                  <a:spcPct val="0"/>
                </a:spcAft>
                <a:defRPr/>
              </a:pPr>
              <a:t>34</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immagine diapositiva 1"/>
          <p:cNvSpPr>
            <a:spLocks noGrp="1" noRot="1" noChangeAspect="1"/>
          </p:cNvSpPr>
          <p:nvPr>
            <p:ph type="sldImg"/>
          </p:nvPr>
        </p:nvSpPr>
        <p:spPr bwMode="auto">
          <a:noFill/>
          <a:ln>
            <a:solidFill>
              <a:srgbClr val="000000"/>
            </a:solidFill>
            <a:miter lim="800000"/>
            <a:headEnd/>
            <a:tailEnd/>
          </a:ln>
        </p:spPr>
      </p:sp>
      <p:sp>
        <p:nvSpPr>
          <p:cNvPr id="8397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8397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CC15B0-005F-431A-8291-DB644249119C}" type="slidenum">
              <a:rPr lang="it-IT"/>
              <a:pPr fontAlgn="base">
                <a:spcBef>
                  <a:spcPct val="0"/>
                </a:spcBef>
                <a:spcAft>
                  <a:spcPct val="0"/>
                </a:spcAft>
                <a:defRPr/>
              </a:pPr>
              <a:t>35</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egnaposto immagine diapositiva 1"/>
          <p:cNvSpPr>
            <a:spLocks noGrp="1" noRot="1" noChangeAspect="1"/>
          </p:cNvSpPr>
          <p:nvPr>
            <p:ph type="sldImg"/>
          </p:nvPr>
        </p:nvSpPr>
        <p:spPr bwMode="auto">
          <a:noFill/>
          <a:ln>
            <a:solidFill>
              <a:srgbClr val="000000"/>
            </a:solidFill>
            <a:miter lim="800000"/>
            <a:headEnd/>
            <a:tailEnd/>
          </a:ln>
        </p:spPr>
      </p:sp>
      <p:sp>
        <p:nvSpPr>
          <p:cNvPr id="8601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8601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95BD32-7A58-47BB-B79A-DEB77FEC2615}" type="slidenum">
              <a:rPr lang="it-IT"/>
              <a:pPr fontAlgn="base">
                <a:spcBef>
                  <a:spcPct val="0"/>
                </a:spcBef>
                <a:spcAft>
                  <a:spcPct val="0"/>
                </a:spcAft>
                <a:defRPr/>
              </a:pPr>
              <a:t>36</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egnaposto immagine diapositiva 1"/>
          <p:cNvSpPr>
            <a:spLocks noGrp="1" noRot="1" noChangeAspect="1"/>
          </p:cNvSpPr>
          <p:nvPr>
            <p:ph type="sldImg"/>
          </p:nvPr>
        </p:nvSpPr>
        <p:spPr bwMode="auto">
          <a:noFill/>
          <a:ln>
            <a:solidFill>
              <a:srgbClr val="000000"/>
            </a:solidFill>
            <a:miter lim="800000"/>
            <a:headEnd/>
            <a:tailEnd/>
          </a:ln>
        </p:spPr>
      </p:sp>
      <p:sp>
        <p:nvSpPr>
          <p:cNvPr id="8909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8909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C8B8D-46A4-43F1-8C58-0FA34330539F}" type="slidenum">
              <a:rPr lang="it-IT"/>
              <a:pPr fontAlgn="base">
                <a:spcBef>
                  <a:spcPct val="0"/>
                </a:spcBef>
                <a:spcAft>
                  <a:spcPct val="0"/>
                </a:spcAft>
                <a:defRPr/>
              </a:pPr>
              <a:t>37</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egnaposto immagine diapositiva 1"/>
          <p:cNvSpPr>
            <a:spLocks noGrp="1" noRot="1" noChangeAspect="1"/>
          </p:cNvSpPr>
          <p:nvPr>
            <p:ph type="sldImg"/>
          </p:nvPr>
        </p:nvSpPr>
        <p:spPr bwMode="auto">
          <a:noFill/>
          <a:ln>
            <a:solidFill>
              <a:srgbClr val="000000"/>
            </a:solidFill>
            <a:miter lim="800000"/>
            <a:headEnd/>
            <a:tailEnd/>
          </a:ln>
        </p:spPr>
      </p:sp>
      <p:sp>
        <p:nvSpPr>
          <p:cNvPr id="911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113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6883DE-628F-4B94-80B5-EA5B76DCE06E}" type="slidenum">
              <a:rPr lang="it-IT"/>
              <a:pPr fontAlgn="base">
                <a:spcBef>
                  <a:spcPct val="0"/>
                </a:spcBef>
                <a:spcAft>
                  <a:spcPct val="0"/>
                </a:spcAft>
                <a:defRPr/>
              </a:pPr>
              <a:t>38</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egnaposto immagine diapositiva 1"/>
          <p:cNvSpPr>
            <a:spLocks noGrp="1" noRot="1" noChangeAspect="1"/>
          </p:cNvSpPr>
          <p:nvPr>
            <p:ph type="sldImg"/>
          </p:nvPr>
        </p:nvSpPr>
        <p:spPr bwMode="auto">
          <a:noFill/>
          <a:ln>
            <a:solidFill>
              <a:srgbClr val="000000"/>
            </a:solidFill>
            <a:miter lim="800000"/>
            <a:headEnd/>
            <a:tailEnd/>
          </a:ln>
        </p:spPr>
      </p:sp>
      <p:sp>
        <p:nvSpPr>
          <p:cNvPr id="931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318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0650F5-E729-4DBC-A10A-D856830B350C}" type="slidenum">
              <a:rPr lang="it-IT"/>
              <a:pPr fontAlgn="base">
                <a:spcBef>
                  <a:spcPct val="0"/>
                </a:spcBef>
                <a:spcAft>
                  <a:spcPct val="0"/>
                </a:spcAft>
                <a:defRPr/>
              </a:pPr>
              <a:t>39</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egnaposto immagine diapositiva 1"/>
          <p:cNvSpPr>
            <a:spLocks noGrp="1" noRot="1" noChangeAspect="1"/>
          </p:cNvSpPr>
          <p:nvPr>
            <p:ph type="sldImg"/>
          </p:nvPr>
        </p:nvSpPr>
        <p:spPr bwMode="auto">
          <a:noFill/>
          <a:ln>
            <a:solidFill>
              <a:srgbClr val="000000"/>
            </a:solidFill>
            <a:miter lim="800000"/>
            <a:headEnd/>
            <a:tailEnd/>
          </a:ln>
        </p:spPr>
      </p:sp>
      <p:sp>
        <p:nvSpPr>
          <p:cNvPr id="952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523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994AC1-9090-4D7C-9185-FE11A188FB66}" type="slidenum">
              <a:rPr lang="it-IT"/>
              <a:pPr fontAlgn="base">
                <a:spcBef>
                  <a:spcPct val="0"/>
                </a:spcBef>
                <a:spcAft>
                  <a:spcPct val="0"/>
                </a:spcAft>
                <a:defRPr/>
              </a:pPr>
              <a:t>40</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p:cNvSpPr>
          <p:nvPr>
            <p:ph type="sldImg"/>
          </p:nvPr>
        </p:nvSpPr>
        <p:spPr bwMode="auto">
          <a:noFill/>
          <a:ln>
            <a:solidFill>
              <a:srgbClr val="000000"/>
            </a:solidFill>
            <a:miter lim="800000"/>
            <a:headEnd/>
            <a:tailEnd/>
          </a:ln>
        </p:spPr>
      </p:sp>
      <p:sp>
        <p:nvSpPr>
          <p:cNvPr id="215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150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6119E3-2F83-4096-9E4A-C600EC9B8746}" type="slidenum">
              <a:rPr lang="it-IT"/>
              <a:pPr fontAlgn="base">
                <a:spcBef>
                  <a:spcPct val="0"/>
                </a:spcBef>
                <a:spcAft>
                  <a:spcPct val="0"/>
                </a:spcAft>
                <a:defRPr/>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egnaposto immagine diapositiva 1"/>
          <p:cNvSpPr>
            <a:spLocks noGrp="1" noRot="1" noChangeAspect="1"/>
          </p:cNvSpPr>
          <p:nvPr>
            <p:ph type="sldImg"/>
          </p:nvPr>
        </p:nvSpPr>
        <p:spPr bwMode="auto">
          <a:noFill/>
          <a:ln>
            <a:solidFill>
              <a:srgbClr val="000000"/>
            </a:solidFill>
            <a:miter lim="800000"/>
            <a:headEnd/>
            <a:tailEnd/>
          </a:ln>
        </p:spPr>
      </p:sp>
      <p:sp>
        <p:nvSpPr>
          <p:cNvPr id="972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728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B26ED-E9F2-45D3-8C97-58CCBE7BD605}" type="slidenum">
              <a:rPr lang="it-IT"/>
              <a:pPr fontAlgn="base">
                <a:spcBef>
                  <a:spcPct val="0"/>
                </a:spcBef>
                <a:spcAft>
                  <a:spcPct val="0"/>
                </a:spcAft>
                <a:defRPr/>
              </a:pPr>
              <a:t>41</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p:cNvSpPr>
            <a:spLocks noGrp="1" noRot="1" noChangeAspect="1"/>
          </p:cNvSpPr>
          <p:nvPr>
            <p:ph type="sldImg"/>
          </p:nvPr>
        </p:nvSpPr>
        <p:spPr bwMode="auto">
          <a:noFill/>
          <a:ln>
            <a:solidFill>
              <a:srgbClr val="000000"/>
            </a:solidFill>
            <a:miter lim="800000"/>
            <a:headEnd/>
            <a:tailEnd/>
          </a:ln>
        </p:spPr>
      </p:sp>
      <p:sp>
        <p:nvSpPr>
          <p:cNvPr id="993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9933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EFF2BF-9128-4EAA-BF8A-BD025888D3F8}" type="slidenum">
              <a:rPr lang="it-IT"/>
              <a:pPr fontAlgn="base">
                <a:spcBef>
                  <a:spcPct val="0"/>
                </a:spcBef>
                <a:spcAft>
                  <a:spcPct val="0"/>
                </a:spcAft>
                <a:defRPr/>
              </a:pPr>
              <a:t>42</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egnaposto immagine diapositiva 1"/>
          <p:cNvSpPr>
            <a:spLocks noGrp="1" noRot="1" noChangeAspect="1"/>
          </p:cNvSpPr>
          <p:nvPr>
            <p:ph type="sldImg"/>
          </p:nvPr>
        </p:nvSpPr>
        <p:spPr bwMode="auto">
          <a:noFill/>
          <a:ln>
            <a:solidFill>
              <a:srgbClr val="000000"/>
            </a:solidFill>
            <a:miter lim="800000"/>
            <a:headEnd/>
            <a:tailEnd/>
          </a:ln>
        </p:spPr>
      </p:sp>
      <p:sp>
        <p:nvSpPr>
          <p:cNvPr id="1013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0137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9FD3E0-7304-4D3D-B16B-953068F154A0}" type="slidenum">
              <a:rPr lang="it-IT"/>
              <a:pPr fontAlgn="base">
                <a:spcBef>
                  <a:spcPct val="0"/>
                </a:spcBef>
                <a:spcAft>
                  <a:spcPct val="0"/>
                </a:spcAft>
                <a:defRPr/>
              </a:pPr>
              <a:t>43</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p:cNvSpPr>
            <a:spLocks noGrp="1" noRot="1" noChangeAspect="1"/>
          </p:cNvSpPr>
          <p:nvPr>
            <p:ph type="sldImg"/>
          </p:nvPr>
        </p:nvSpPr>
        <p:spPr bwMode="auto">
          <a:noFill/>
          <a:ln>
            <a:solidFill>
              <a:srgbClr val="000000"/>
            </a:solidFill>
            <a:miter lim="800000"/>
            <a:headEnd/>
            <a:tailEnd/>
          </a:ln>
        </p:spPr>
      </p:sp>
      <p:sp>
        <p:nvSpPr>
          <p:cNvPr id="1034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0342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BBF861-6AE8-4A2E-8AAE-B20DA37360FB}" type="slidenum">
              <a:rPr lang="it-IT"/>
              <a:pPr fontAlgn="base">
                <a:spcBef>
                  <a:spcPct val="0"/>
                </a:spcBef>
                <a:spcAft>
                  <a:spcPct val="0"/>
                </a:spcAft>
                <a:defRPr/>
              </a:pPr>
              <a:t>44</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egnaposto immagine diapositiva 1"/>
          <p:cNvSpPr>
            <a:spLocks noGrp="1" noRot="1" noChangeAspect="1"/>
          </p:cNvSpPr>
          <p:nvPr>
            <p:ph type="sldImg"/>
          </p:nvPr>
        </p:nvSpPr>
        <p:spPr bwMode="auto">
          <a:noFill/>
          <a:ln>
            <a:solidFill>
              <a:srgbClr val="000000"/>
            </a:solidFill>
            <a:miter lim="800000"/>
            <a:headEnd/>
            <a:tailEnd/>
          </a:ln>
        </p:spPr>
      </p:sp>
      <p:sp>
        <p:nvSpPr>
          <p:cNvPr id="1054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0547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68F8C1-6967-4BD9-840B-2916480D9101}" type="slidenum">
              <a:rPr lang="it-IT"/>
              <a:pPr fontAlgn="base">
                <a:spcBef>
                  <a:spcPct val="0"/>
                </a:spcBef>
                <a:spcAft>
                  <a:spcPct val="0"/>
                </a:spcAft>
                <a:defRPr/>
              </a:pPr>
              <a:t>45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bwMode="auto">
          <a:noFill/>
          <a:ln>
            <a:solidFill>
              <a:srgbClr val="000000"/>
            </a:solidFill>
            <a:miter lim="800000"/>
            <a:headEnd/>
            <a:tailEnd/>
          </a:ln>
        </p:spPr>
      </p:sp>
      <p:sp>
        <p:nvSpPr>
          <p:cNvPr id="235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5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F0EE80-61DB-4784-A95A-F30F45306313}" type="slidenum">
              <a:rPr lang="it-IT"/>
              <a:pPr fontAlgn="base">
                <a:spcBef>
                  <a:spcPct val="0"/>
                </a:spcBef>
                <a:spcAft>
                  <a:spcPct val="0"/>
                </a:spcAft>
                <a:defRPr/>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D46F29-5A8C-4200-84DB-B80D551D2DC8}" type="slidenum">
              <a:rPr lang="it-IT"/>
              <a:pPr fontAlgn="base">
                <a:spcBef>
                  <a:spcPct val="0"/>
                </a:spcBef>
                <a:spcAft>
                  <a:spcPct val="0"/>
                </a:spcAft>
                <a:defRPr/>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p:cNvSpPr>
          <p:nvPr>
            <p:ph type="sldImg"/>
          </p:nvPr>
        </p:nvSpPr>
        <p:spPr bwMode="auto">
          <a:noFill/>
          <a:ln>
            <a:solidFill>
              <a:srgbClr val="000000"/>
            </a:solidFill>
            <a:miter lim="800000"/>
            <a:headEnd/>
            <a:tailEnd/>
          </a:ln>
        </p:spPr>
      </p:sp>
      <p:sp>
        <p:nvSpPr>
          <p:cNvPr id="2765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850FC9-2967-4E1F-8FF8-84D39977C047}" type="slidenum">
              <a:rPr lang="it-IT"/>
              <a:pPr fontAlgn="base">
                <a:spcBef>
                  <a:spcPct val="0"/>
                </a:spcBef>
                <a:spcAft>
                  <a:spcPct val="0"/>
                </a:spcAft>
                <a:defRPr/>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969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ADCFC1-0565-4F0A-9E8C-8EDFF63CBCF6}" type="slidenum">
              <a:rPr lang="it-IT"/>
              <a:pPr fontAlgn="base">
                <a:spcBef>
                  <a:spcPct val="0"/>
                </a:spcBef>
                <a:spcAft>
                  <a:spcPct val="0"/>
                </a:spcAft>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bwMode="auto">
          <a:noFill/>
          <a:ln>
            <a:solidFill>
              <a:srgbClr val="000000"/>
            </a:solidFill>
            <a:miter lim="800000"/>
            <a:headEnd/>
            <a:tailEnd/>
          </a:ln>
        </p:spPr>
      </p:sp>
      <p:sp>
        <p:nvSpPr>
          <p:cNvPr id="3174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174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BF77DC-95CF-49C3-A545-5C94DD598EF6}" type="slidenum">
              <a:rPr lang="it-IT"/>
              <a:pPr fontAlgn="base">
                <a:spcBef>
                  <a:spcPct val="0"/>
                </a:spcBef>
                <a:spcAft>
                  <a:spcPct val="0"/>
                </a:spcAft>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BED8EDC2-853D-4E34-BF50-98CD92699A30}" type="datetime1">
              <a:rPr lang="it-IT"/>
              <a:pPr>
                <a:defRPr/>
              </a:pPr>
              <a:t>10/06/2018</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1</a:t>
            </a:r>
          </a:p>
        </p:txBody>
      </p:sp>
      <p:sp>
        <p:nvSpPr>
          <p:cNvPr id="6" name="Segnaposto numero diapositiva 5"/>
          <p:cNvSpPr>
            <a:spLocks noGrp="1"/>
          </p:cNvSpPr>
          <p:nvPr>
            <p:ph type="sldNum" sz="quarter" idx="12"/>
          </p:nvPr>
        </p:nvSpPr>
        <p:spPr/>
        <p:txBody>
          <a:bodyPr/>
          <a:lstStyle>
            <a:lvl1pPr>
              <a:defRPr/>
            </a:lvl1pPr>
          </a:lstStyle>
          <a:p>
            <a:pPr>
              <a:defRPr/>
            </a:pPr>
            <a:fld id="{2A5FE342-B795-476C-9003-17D74D84E438}"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C7CE14B6-6360-4CA9-AA66-B1986F83CE91}" type="datetime1">
              <a:rPr lang="it-IT"/>
              <a:pPr>
                <a:defRPr/>
              </a:pPr>
              <a:t>10/06/2018</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1</a:t>
            </a:r>
          </a:p>
        </p:txBody>
      </p:sp>
      <p:sp>
        <p:nvSpPr>
          <p:cNvPr id="6" name="Segnaposto numero diapositiva 5"/>
          <p:cNvSpPr>
            <a:spLocks noGrp="1"/>
          </p:cNvSpPr>
          <p:nvPr>
            <p:ph type="sldNum" sz="quarter" idx="12"/>
          </p:nvPr>
        </p:nvSpPr>
        <p:spPr/>
        <p:txBody>
          <a:bodyPr/>
          <a:lstStyle>
            <a:lvl1pPr>
              <a:defRPr/>
            </a:lvl1pPr>
          </a:lstStyle>
          <a:p>
            <a:pPr>
              <a:defRPr/>
            </a:pPr>
            <a:fld id="{54499CA9-89D3-48B6-9B27-86149AB0C154}"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FE810F29-868A-401E-8C22-42BC958C4FD5}" type="datetime1">
              <a:rPr lang="it-IT"/>
              <a:pPr>
                <a:defRPr/>
              </a:pPr>
              <a:t>10/06/2018</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1</a:t>
            </a:r>
          </a:p>
        </p:txBody>
      </p:sp>
      <p:sp>
        <p:nvSpPr>
          <p:cNvPr id="6" name="Segnaposto numero diapositiva 5"/>
          <p:cNvSpPr>
            <a:spLocks noGrp="1"/>
          </p:cNvSpPr>
          <p:nvPr>
            <p:ph type="sldNum" sz="quarter" idx="12"/>
          </p:nvPr>
        </p:nvSpPr>
        <p:spPr/>
        <p:txBody>
          <a:bodyPr/>
          <a:lstStyle>
            <a:lvl1pPr>
              <a:defRPr/>
            </a:lvl1pPr>
          </a:lstStyle>
          <a:p>
            <a:pPr>
              <a:defRPr/>
            </a:pPr>
            <a:fld id="{0759AD90-12CA-4183-8F14-6E318BB7A87A}"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5FF6D195-371D-4F4C-BA61-8BACC7677439}" type="datetime1">
              <a:rPr lang="it-IT"/>
              <a:pPr>
                <a:defRPr/>
              </a:pPr>
              <a:t>10/06/2018</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1</a:t>
            </a:r>
          </a:p>
        </p:txBody>
      </p:sp>
      <p:sp>
        <p:nvSpPr>
          <p:cNvPr id="6" name="Segnaposto numero diapositiva 5"/>
          <p:cNvSpPr>
            <a:spLocks noGrp="1"/>
          </p:cNvSpPr>
          <p:nvPr>
            <p:ph type="sldNum" sz="quarter" idx="12"/>
          </p:nvPr>
        </p:nvSpPr>
        <p:spPr/>
        <p:txBody>
          <a:bodyPr/>
          <a:lstStyle>
            <a:lvl1pPr>
              <a:defRPr/>
            </a:lvl1pPr>
          </a:lstStyle>
          <a:p>
            <a:pPr>
              <a:defRPr/>
            </a:pPr>
            <a:fld id="{E4089325-CA4D-4CB9-9C4B-ECA251D4EF1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2F41420C-25AB-4BFD-899D-375787E4EF72}" type="datetime1">
              <a:rPr lang="it-IT"/>
              <a:pPr>
                <a:defRPr/>
              </a:pPr>
              <a:t>10/06/2018</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1</a:t>
            </a:r>
          </a:p>
        </p:txBody>
      </p:sp>
      <p:sp>
        <p:nvSpPr>
          <p:cNvPr id="6" name="Segnaposto numero diapositiva 5"/>
          <p:cNvSpPr>
            <a:spLocks noGrp="1"/>
          </p:cNvSpPr>
          <p:nvPr>
            <p:ph type="sldNum" sz="quarter" idx="12"/>
          </p:nvPr>
        </p:nvSpPr>
        <p:spPr/>
        <p:txBody>
          <a:bodyPr/>
          <a:lstStyle>
            <a:lvl1pPr>
              <a:defRPr/>
            </a:lvl1pPr>
          </a:lstStyle>
          <a:p>
            <a:pPr>
              <a:defRPr/>
            </a:pPr>
            <a:fld id="{05950062-3A02-4AFC-9B4F-EBBE328794B1}"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99096B31-9A40-4544-919F-FB84D6D75211}" type="datetime1">
              <a:rPr lang="it-IT"/>
              <a:pPr>
                <a:defRPr/>
              </a:pPr>
              <a:t>10/06/2018</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1</a:t>
            </a:r>
          </a:p>
        </p:txBody>
      </p:sp>
      <p:sp>
        <p:nvSpPr>
          <p:cNvPr id="7" name="Segnaposto numero diapositiva 5"/>
          <p:cNvSpPr>
            <a:spLocks noGrp="1"/>
          </p:cNvSpPr>
          <p:nvPr>
            <p:ph type="sldNum" sz="quarter" idx="12"/>
          </p:nvPr>
        </p:nvSpPr>
        <p:spPr/>
        <p:txBody>
          <a:bodyPr/>
          <a:lstStyle>
            <a:lvl1pPr>
              <a:defRPr/>
            </a:lvl1pPr>
          </a:lstStyle>
          <a:p>
            <a:pPr>
              <a:defRPr/>
            </a:pPr>
            <a:fld id="{5F7EC16C-E235-49DC-99CE-16ED5AEEAF5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418DB025-490A-48FE-907E-D1383FADD5BA}" type="datetime1">
              <a:rPr lang="it-IT"/>
              <a:pPr>
                <a:defRPr/>
              </a:pPr>
              <a:t>10/06/2018</a:t>
            </a:fld>
            <a:endParaRPr lang="it-IT"/>
          </a:p>
        </p:txBody>
      </p:sp>
      <p:sp>
        <p:nvSpPr>
          <p:cNvPr id="8" name="Segnaposto piè di pagina 4"/>
          <p:cNvSpPr>
            <a:spLocks noGrp="1"/>
          </p:cNvSpPr>
          <p:nvPr>
            <p:ph type="ftr" sz="quarter" idx="11"/>
          </p:nvPr>
        </p:nvSpPr>
        <p:spPr/>
        <p:txBody>
          <a:bodyPr/>
          <a:lstStyle>
            <a:lvl1pPr>
              <a:defRPr/>
            </a:lvl1pPr>
          </a:lstStyle>
          <a:p>
            <a:pPr>
              <a:defRPr/>
            </a:pPr>
            <a:r>
              <a:rPr lang="it-IT"/>
              <a:t>1</a:t>
            </a:r>
          </a:p>
        </p:txBody>
      </p:sp>
      <p:sp>
        <p:nvSpPr>
          <p:cNvPr id="9" name="Segnaposto numero diapositiva 5"/>
          <p:cNvSpPr>
            <a:spLocks noGrp="1"/>
          </p:cNvSpPr>
          <p:nvPr>
            <p:ph type="sldNum" sz="quarter" idx="12"/>
          </p:nvPr>
        </p:nvSpPr>
        <p:spPr/>
        <p:txBody>
          <a:bodyPr/>
          <a:lstStyle>
            <a:lvl1pPr>
              <a:defRPr/>
            </a:lvl1pPr>
          </a:lstStyle>
          <a:p>
            <a:pPr>
              <a:defRPr/>
            </a:pPr>
            <a:fld id="{2BB73806-2324-4567-92ED-D27E461A1ED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5EDF24B8-1452-49BE-946A-130FD5876C0C}" type="datetime1">
              <a:rPr lang="it-IT"/>
              <a:pPr>
                <a:defRPr/>
              </a:pPr>
              <a:t>10/06/2018</a:t>
            </a:fld>
            <a:endParaRPr lang="it-IT"/>
          </a:p>
        </p:txBody>
      </p:sp>
      <p:sp>
        <p:nvSpPr>
          <p:cNvPr id="4" name="Segnaposto piè di pagina 4"/>
          <p:cNvSpPr>
            <a:spLocks noGrp="1"/>
          </p:cNvSpPr>
          <p:nvPr>
            <p:ph type="ftr" sz="quarter" idx="11"/>
          </p:nvPr>
        </p:nvSpPr>
        <p:spPr/>
        <p:txBody>
          <a:bodyPr/>
          <a:lstStyle>
            <a:lvl1pPr>
              <a:defRPr/>
            </a:lvl1pPr>
          </a:lstStyle>
          <a:p>
            <a:pPr>
              <a:defRPr/>
            </a:pPr>
            <a:r>
              <a:rPr lang="it-IT"/>
              <a:t>1</a:t>
            </a:r>
          </a:p>
        </p:txBody>
      </p:sp>
      <p:sp>
        <p:nvSpPr>
          <p:cNvPr id="5" name="Segnaposto numero diapositiva 5"/>
          <p:cNvSpPr>
            <a:spLocks noGrp="1"/>
          </p:cNvSpPr>
          <p:nvPr>
            <p:ph type="sldNum" sz="quarter" idx="12"/>
          </p:nvPr>
        </p:nvSpPr>
        <p:spPr/>
        <p:txBody>
          <a:bodyPr/>
          <a:lstStyle>
            <a:lvl1pPr>
              <a:defRPr/>
            </a:lvl1pPr>
          </a:lstStyle>
          <a:p>
            <a:pPr>
              <a:defRPr/>
            </a:pPr>
            <a:fld id="{3DAE30A8-4E51-4CEE-9AD8-8545E65E6AD7}"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F9B1A2D-F3CC-406A-97BE-545EC9E9F6D0}" type="datetime1">
              <a:rPr lang="it-IT"/>
              <a:pPr>
                <a:defRPr/>
              </a:pPr>
              <a:t>10/06/2018</a:t>
            </a:fld>
            <a:endParaRPr lang="it-IT"/>
          </a:p>
        </p:txBody>
      </p:sp>
      <p:sp>
        <p:nvSpPr>
          <p:cNvPr id="3" name="Segnaposto piè di pagina 4"/>
          <p:cNvSpPr>
            <a:spLocks noGrp="1"/>
          </p:cNvSpPr>
          <p:nvPr>
            <p:ph type="ftr" sz="quarter" idx="11"/>
          </p:nvPr>
        </p:nvSpPr>
        <p:spPr/>
        <p:txBody>
          <a:bodyPr/>
          <a:lstStyle>
            <a:lvl1pPr>
              <a:defRPr/>
            </a:lvl1pPr>
          </a:lstStyle>
          <a:p>
            <a:pPr>
              <a:defRPr/>
            </a:pPr>
            <a:r>
              <a:rPr lang="it-IT"/>
              <a:t>1</a:t>
            </a:r>
          </a:p>
        </p:txBody>
      </p:sp>
      <p:sp>
        <p:nvSpPr>
          <p:cNvPr id="4" name="Segnaposto numero diapositiva 5"/>
          <p:cNvSpPr>
            <a:spLocks noGrp="1"/>
          </p:cNvSpPr>
          <p:nvPr>
            <p:ph type="sldNum" sz="quarter" idx="12"/>
          </p:nvPr>
        </p:nvSpPr>
        <p:spPr/>
        <p:txBody>
          <a:bodyPr/>
          <a:lstStyle>
            <a:lvl1pPr>
              <a:defRPr/>
            </a:lvl1pPr>
          </a:lstStyle>
          <a:p>
            <a:pPr>
              <a:defRPr/>
            </a:pPr>
            <a:fld id="{B0AB2A7A-4916-4416-9261-67B493020CA9}"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132F9D09-2806-4012-A44C-30B0C9FADA27}" type="datetime1">
              <a:rPr lang="it-IT"/>
              <a:pPr>
                <a:defRPr/>
              </a:pPr>
              <a:t>10/06/2018</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1</a:t>
            </a:r>
          </a:p>
        </p:txBody>
      </p:sp>
      <p:sp>
        <p:nvSpPr>
          <p:cNvPr id="7" name="Segnaposto numero diapositiva 5"/>
          <p:cNvSpPr>
            <a:spLocks noGrp="1"/>
          </p:cNvSpPr>
          <p:nvPr>
            <p:ph type="sldNum" sz="quarter" idx="12"/>
          </p:nvPr>
        </p:nvSpPr>
        <p:spPr/>
        <p:txBody>
          <a:bodyPr/>
          <a:lstStyle>
            <a:lvl1pPr>
              <a:defRPr/>
            </a:lvl1pPr>
          </a:lstStyle>
          <a:p>
            <a:pPr>
              <a:defRPr/>
            </a:pPr>
            <a:fld id="{D61A2758-AFDE-4226-A9CF-E09C985BF4B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9B6F71F4-8FF8-4E37-9F58-AC534B3E2218}" type="datetime1">
              <a:rPr lang="it-IT"/>
              <a:pPr>
                <a:defRPr/>
              </a:pPr>
              <a:t>10/06/2018</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1</a:t>
            </a:r>
          </a:p>
        </p:txBody>
      </p:sp>
      <p:sp>
        <p:nvSpPr>
          <p:cNvPr id="7" name="Segnaposto numero diapositiva 5"/>
          <p:cNvSpPr>
            <a:spLocks noGrp="1"/>
          </p:cNvSpPr>
          <p:nvPr>
            <p:ph type="sldNum" sz="quarter" idx="12"/>
          </p:nvPr>
        </p:nvSpPr>
        <p:spPr/>
        <p:txBody>
          <a:bodyPr/>
          <a:lstStyle>
            <a:lvl1pPr>
              <a:defRPr/>
            </a:lvl1pPr>
          </a:lstStyle>
          <a:p>
            <a:pPr>
              <a:defRPr/>
            </a:pPr>
            <a:fld id="{69C13568-6F95-4C45-8DCA-E58BC2C9BF37}"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5AD6DA-3C90-48D6-B52F-3CA8B4A2E5BA}" type="datetime1">
              <a:rPr lang="it-IT"/>
              <a:pPr>
                <a:defRPr/>
              </a:pPr>
              <a:t>10/06/2018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it-IT"/>
              <a:t>1</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580C4F5-9C37-49C5-9380-1F922074F9E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tif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mailto:info@hydromoving.com"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3.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tiff"/><Relationship Id="rId4" Type="http://schemas.openxmlformats.org/officeDocument/2006/relationships/image" Target="../media/image64.tiff"/></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emf"/></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tif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tif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tiff"/><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tif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tif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tif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7.tif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8.tiff"/><Relationship Id="rId5" Type="http://schemas.openxmlformats.org/officeDocument/2006/relationships/image" Target="../media/image7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33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ECA2E9D-FD2B-4798-9BCC-39ABBDBC05B4}" type="slidenum">
              <a:rPr lang="it-IT"/>
              <a:pPr>
                <a:defRPr/>
              </a:pPr>
              <a:t>1</a:t>
            </a:fld>
            <a:endParaRPr lang="it-IT" dirty="0"/>
          </a:p>
        </p:txBody>
      </p:sp>
      <p:pic>
        <p:nvPicPr>
          <p:cNvPr id="14341" name="Immagine 12"/>
          <p:cNvPicPr>
            <a:picLocks noChangeAspect="1"/>
          </p:cNvPicPr>
          <p:nvPr/>
        </p:nvPicPr>
        <p:blipFill>
          <a:blip r:embed="rId4"/>
          <a:srcRect/>
          <a:stretch>
            <a:fillRect/>
          </a:stretch>
        </p:blipFill>
        <p:spPr bwMode="auto">
          <a:xfrm>
            <a:off x="0" y="1866900"/>
            <a:ext cx="6362700" cy="4241800"/>
          </a:xfrm>
          <a:prstGeom prst="rect">
            <a:avLst/>
          </a:prstGeom>
          <a:noFill/>
          <a:ln w="9525">
            <a:noFill/>
            <a:miter lim="800000"/>
            <a:headEnd/>
            <a:tailEnd/>
          </a:ln>
        </p:spPr>
      </p:pic>
      <p:pic>
        <p:nvPicPr>
          <p:cNvPr id="14342" name="Immagine 13"/>
          <p:cNvPicPr>
            <a:picLocks noChangeAspect="1"/>
          </p:cNvPicPr>
          <p:nvPr/>
        </p:nvPicPr>
        <p:blipFill>
          <a:blip r:embed="rId5"/>
          <a:srcRect/>
          <a:stretch>
            <a:fillRect/>
          </a:stretch>
        </p:blipFill>
        <p:spPr bwMode="auto">
          <a:xfrm>
            <a:off x="6805613" y="773113"/>
            <a:ext cx="8567737" cy="4945062"/>
          </a:xfrm>
          <a:prstGeom prst="rect">
            <a:avLst/>
          </a:prstGeom>
          <a:noFill/>
          <a:ln w="9525">
            <a:noFill/>
            <a:miter lim="800000"/>
            <a:headEnd/>
            <a:tailEnd/>
          </a:ln>
        </p:spPr>
      </p:pic>
      <p:sp>
        <p:nvSpPr>
          <p:cNvPr id="15" name="CasellaDiTesto 14"/>
          <p:cNvSpPr txBox="1"/>
          <p:nvPr/>
        </p:nvSpPr>
        <p:spPr>
          <a:xfrm>
            <a:off x="3740150" y="2138363"/>
            <a:ext cx="5419725" cy="1661993"/>
          </a:xfrm>
          <a:prstGeom prst="rect">
            <a:avLst/>
          </a:prstGeom>
          <a:noFill/>
        </p:spPr>
        <p:txBody>
          <a:bodyPr>
            <a:spAutoFit/>
          </a:bodyPr>
          <a:lstStyle/>
          <a:p>
            <a:pPr fontAlgn="auto">
              <a:spcBef>
                <a:spcPts val="0"/>
              </a:spcBef>
              <a:spcAft>
                <a:spcPts val="0"/>
              </a:spcAft>
              <a:defRPr/>
            </a:pPr>
            <a:r>
              <a:rPr lang="it-IT" sz="6600" dirty="0">
                <a:ln w="0"/>
                <a:solidFill>
                  <a:schemeClr val="accent1"/>
                </a:solidFill>
                <a:effectLst>
                  <a:outerShdw blurRad="38100" dist="25400" dir="5400000" algn="ctr" rotWithShape="0">
                    <a:srgbClr val="6E747A">
                      <a:alpha val="43000"/>
                    </a:srgbClr>
                  </a:outerShdw>
                </a:effectLst>
                <a:latin typeface="+mn-lt"/>
              </a:rPr>
              <a:t>Hydromoving </a:t>
            </a:r>
          </a:p>
          <a:p>
            <a:pPr fontAlgn="auto">
              <a:spcBef>
                <a:spcPts val="0"/>
              </a:spcBef>
              <a:spcAft>
                <a:spcPts val="0"/>
              </a:spcAft>
              <a:defRPr/>
            </a:pPr>
            <a:r>
              <a:rPr lang="it-IT" sz="3600" dirty="0" err="1">
                <a:ln w="0"/>
                <a:solidFill>
                  <a:schemeClr val="accent1"/>
                </a:solidFill>
                <a:effectLst>
                  <a:outerShdw blurRad="38100" dist="25400" dir="5400000" algn="ctr" rotWithShape="0">
                    <a:srgbClr val="6E747A">
                      <a:alpha val="43000"/>
                    </a:srgbClr>
                  </a:outerShdw>
                </a:effectLst>
                <a:latin typeface="+mn-lt"/>
              </a:rPr>
              <a:t>Water’s</a:t>
            </a:r>
            <a:r>
              <a:rPr lang="it-IT" sz="3600" dirty="0">
                <a:ln w="0"/>
                <a:solidFill>
                  <a:schemeClr val="accent1"/>
                </a:solidFill>
                <a:effectLst>
                  <a:outerShdw blurRad="38100" dist="25400" dir="5400000" algn="ctr" rotWithShape="0">
                    <a:srgbClr val="6E747A">
                      <a:alpha val="43000"/>
                    </a:srgbClr>
                  </a:outerShdw>
                </a:effectLst>
                <a:latin typeface="+mn-lt"/>
              </a:rPr>
              <a:t> Energy</a:t>
            </a:r>
            <a:endParaRPr lang="it-IT" sz="3600" dirty="0">
              <a:latin typeface="+mn-lt"/>
            </a:endParaRPr>
          </a:p>
        </p:txBody>
      </p:sp>
      <p:sp>
        <p:nvSpPr>
          <p:cNvPr id="14344" name="CasellaDiTesto 15"/>
          <p:cNvSpPr txBox="1">
            <a:spLocks noChangeArrowheads="1"/>
          </p:cNvSpPr>
          <p:nvPr/>
        </p:nvSpPr>
        <p:spPr bwMode="auto">
          <a:xfrm>
            <a:off x="511175" y="779463"/>
            <a:ext cx="6161088" cy="954107"/>
          </a:xfrm>
          <a:prstGeom prst="rect">
            <a:avLst/>
          </a:prstGeom>
          <a:noFill/>
          <a:ln w="9525">
            <a:noFill/>
            <a:miter lim="800000"/>
            <a:headEnd/>
            <a:tailEnd/>
          </a:ln>
        </p:spPr>
        <p:txBody>
          <a:bodyPr>
            <a:spAutoFit/>
          </a:bodyPr>
          <a:lstStyle/>
          <a:p>
            <a:r>
              <a:rPr lang="it-IT" sz="2800" u="sng" dirty="0">
                <a:latin typeface="Calibri" pitchFamily="34" charset="0"/>
              </a:rPr>
              <a:t>Water system For </a:t>
            </a:r>
            <a:r>
              <a:rPr lang="it-IT" sz="2800" u="sng" dirty="0" err="1">
                <a:latin typeface="Calibri" pitchFamily="34" charset="0"/>
              </a:rPr>
              <a:t>Engine’s</a:t>
            </a:r>
            <a:r>
              <a:rPr lang="it-IT" sz="2800" u="sng" dirty="0">
                <a:latin typeface="Calibri" pitchFamily="34" charset="0"/>
              </a:rPr>
              <a:t> </a:t>
            </a:r>
            <a:r>
              <a:rPr lang="it-IT" sz="2800" u="sng" dirty="0" err="1">
                <a:latin typeface="Calibri" pitchFamily="34" charset="0"/>
              </a:rPr>
              <a:t>Improvement</a:t>
            </a:r>
            <a:endParaRPr lang="it-IT" sz="2800" u="sng" dirty="0">
              <a:latin typeface="Calibri" pitchFamily="34" charset="0"/>
            </a:endParaRPr>
          </a:p>
          <a:p>
            <a:r>
              <a:rPr lang="it-IT" sz="2800" u="sng" dirty="0" err="1">
                <a:latin typeface="Calibri" pitchFamily="34" charset="0"/>
              </a:rPr>
              <a:t>Hydrogen-Oxygen</a:t>
            </a:r>
            <a:r>
              <a:rPr lang="it-IT" sz="2800" u="sng" dirty="0">
                <a:latin typeface="Calibri" pitchFamily="34" charset="0"/>
              </a:rPr>
              <a:t> </a:t>
            </a:r>
            <a:r>
              <a:rPr lang="it-IT" sz="2800" u="sng" dirty="0" err="1">
                <a:latin typeface="Calibri" pitchFamily="34" charset="0"/>
              </a:rPr>
              <a:t>mixture</a:t>
            </a:r>
            <a:r>
              <a:rPr lang="it-IT" sz="2800" u="sng" dirty="0">
                <a:latin typeface="Calibri" pitchFamily="34" charset="0"/>
              </a:rPr>
              <a:t> generator</a:t>
            </a:r>
          </a:p>
        </p:txBody>
      </p:sp>
      <p:sp>
        <p:nvSpPr>
          <p:cNvPr id="14345" name="CasellaDiTesto 1"/>
          <p:cNvSpPr txBox="1">
            <a:spLocks noChangeArrowheads="1"/>
          </p:cNvSpPr>
          <p:nvPr/>
        </p:nvSpPr>
        <p:spPr bwMode="auto">
          <a:xfrm>
            <a:off x="1500188" y="5854700"/>
            <a:ext cx="2836862" cy="641350"/>
          </a:xfrm>
          <a:prstGeom prst="rect">
            <a:avLst/>
          </a:prstGeom>
          <a:noFill/>
          <a:ln w="9525">
            <a:noFill/>
            <a:miter lim="800000"/>
            <a:headEnd/>
            <a:tailEnd/>
          </a:ln>
        </p:spPr>
        <p:txBody>
          <a:bodyPr wrap="none">
            <a:spAutoFit/>
          </a:bodyPr>
          <a:lstStyle/>
          <a:p>
            <a:r>
              <a:rPr lang="it-IT">
                <a:latin typeface="Calibri" pitchFamily="34" charset="0"/>
              </a:rPr>
              <a:t>Compact System – hm01</a:t>
            </a:r>
          </a:p>
          <a:p>
            <a:r>
              <a:rPr lang="it-IT">
                <a:latin typeface="Calibri" pitchFamily="34" charset="0"/>
              </a:rPr>
              <a:t>Fap/Dpf Cleaner     ver. 2016</a:t>
            </a:r>
          </a:p>
        </p:txBody>
      </p:sp>
      <p:sp>
        <p:nvSpPr>
          <p:cNvPr id="14346" name="CasellaDiTesto 2"/>
          <p:cNvSpPr txBox="1">
            <a:spLocks noChangeArrowheads="1"/>
          </p:cNvSpPr>
          <p:nvPr/>
        </p:nvSpPr>
        <p:spPr bwMode="auto">
          <a:xfrm>
            <a:off x="7119938" y="5821363"/>
            <a:ext cx="4846637" cy="641350"/>
          </a:xfrm>
          <a:prstGeom prst="rect">
            <a:avLst/>
          </a:prstGeom>
          <a:noFill/>
          <a:ln w="9525">
            <a:noFill/>
            <a:miter lim="800000"/>
            <a:headEnd/>
            <a:tailEnd/>
          </a:ln>
        </p:spPr>
        <p:txBody>
          <a:bodyPr wrap="none">
            <a:spAutoFit/>
          </a:bodyPr>
          <a:lstStyle/>
          <a:p>
            <a:r>
              <a:rPr lang="it-IT">
                <a:latin typeface="Calibri" pitchFamily="34" charset="0"/>
              </a:rPr>
              <a:t>Compact System Pro- hm3250       ver. 2018</a:t>
            </a:r>
          </a:p>
          <a:p>
            <a:r>
              <a:rPr lang="it-IT">
                <a:latin typeface="Calibri" pitchFamily="34" charset="0"/>
              </a:rPr>
              <a:t>Fap-Dpf Cleaner, Engine Displacement 3200-5000 </a:t>
            </a:r>
          </a:p>
        </p:txBody>
      </p:sp>
      <p:sp>
        <p:nvSpPr>
          <p:cNvPr id="14347" name="Rectangle 12"/>
          <p:cNvSpPr>
            <a:spLocks noChangeArrowheads="1"/>
          </p:cNvSpPr>
          <p:nvPr/>
        </p:nvSpPr>
        <p:spPr bwMode="auto">
          <a:xfrm>
            <a:off x="9774238" y="104298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277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78A7EAA-898A-4910-BB94-12DD54ECFA3E}" type="slidenum">
              <a:rPr lang="it-IT"/>
              <a:pPr>
                <a:defRPr/>
              </a:pPr>
              <a:t>10</a:t>
            </a:fld>
            <a:endParaRPr lang="it-IT"/>
          </a:p>
        </p:txBody>
      </p:sp>
      <p:sp>
        <p:nvSpPr>
          <p:cNvPr id="32773" name="CasellaDiTesto 1"/>
          <p:cNvSpPr txBox="1">
            <a:spLocks noChangeArrowheads="1"/>
          </p:cNvSpPr>
          <p:nvPr/>
        </p:nvSpPr>
        <p:spPr bwMode="auto">
          <a:xfrm>
            <a:off x="4030663" y="387350"/>
            <a:ext cx="3043237" cy="769938"/>
          </a:xfrm>
          <a:prstGeom prst="rect">
            <a:avLst/>
          </a:prstGeom>
          <a:noFill/>
          <a:ln w="9525">
            <a:noFill/>
            <a:miter lim="800000"/>
            <a:headEnd/>
            <a:tailEnd/>
          </a:ln>
        </p:spPr>
        <p:txBody>
          <a:bodyPr wrap="none">
            <a:spAutoFit/>
          </a:bodyPr>
          <a:lstStyle/>
          <a:p>
            <a:r>
              <a:rPr lang="it-IT" sz="4400" b="1">
                <a:latin typeface="Calibri" pitchFamily="34" charset="0"/>
              </a:rPr>
              <a:t>Water in ICE</a:t>
            </a:r>
          </a:p>
        </p:txBody>
      </p:sp>
      <p:sp>
        <p:nvSpPr>
          <p:cNvPr id="32774" name="CasellaDiTesto 2"/>
          <p:cNvSpPr txBox="1">
            <a:spLocks noChangeArrowheads="1"/>
          </p:cNvSpPr>
          <p:nvPr/>
        </p:nvSpPr>
        <p:spPr bwMode="auto">
          <a:xfrm>
            <a:off x="2292350" y="1157288"/>
            <a:ext cx="7027863" cy="854075"/>
          </a:xfrm>
          <a:prstGeom prst="rect">
            <a:avLst/>
          </a:prstGeom>
          <a:noFill/>
          <a:ln w="9525">
            <a:noFill/>
            <a:miter lim="800000"/>
            <a:headEnd/>
            <a:tailEnd/>
          </a:ln>
        </p:spPr>
        <p:txBody>
          <a:bodyPr>
            <a:spAutoFit/>
          </a:bodyPr>
          <a:lstStyle/>
          <a:p>
            <a:r>
              <a:rPr lang="it-IT" sz="3200">
                <a:latin typeface="Calibri" pitchFamily="34" charset="0"/>
              </a:rPr>
              <a:t>RESEARCH AND STUDIES REFERENCES</a:t>
            </a:r>
          </a:p>
          <a:p>
            <a:endParaRPr lang="it-IT">
              <a:latin typeface="Calibri" pitchFamily="34" charset="0"/>
            </a:endParaRPr>
          </a:p>
        </p:txBody>
      </p:sp>
      <p:sp>
        <p:nvSpPr>
          <p:cNvPr id="32775" name="CasellaDiTesto 3"/>
          <p:cNvSpPr txBox="1">
            <a:spLocks noChangeArrowheads="1"/>
          </p:cNvSpPr>
          <p:nvPr/>
        </p:nvSpPr>
        <p:spPr bwMode="auto">
          <a:xfrm>
            <a:off x="1433513" y="3000375"/>
            <a:ext cx="3792537" cy="1220788"/>
          </a:xfrm>
          <a:prstGeom prst="rect">
            <a:avLst/>
          </a:prstGeom>
          <a:noFill/>
          <a:ln w="9525">
            <a:noFill/>
            <a:miter lim="800000"/>
            <a:headEnd/>
            <a:tailEnd/>
          </a:ln>
        </p:spPr>
        <p:txBody>
          <a:bodyPr wrap="none">
            <a:spAutoFit/>
          </a:bodyPr>
          <a:lstStyle/>
          <a:p>
            <a:pPr algn="ctr"/>
            <a:r>
              <a:rPr lang="it-IT" sz="2800" b="1" i="1">
                <a:latin typeface="Calibri" pitchFamily="34" charset="0"/>
              </a:rPr>
              <a:t>Active role fo Water and</a:t>
            </a:r>
          </a:p>
          <a:p>
            <a:pPr algn="ctr"/>
            <a:r>
              <a:rPr lang="it-IT" sz="2800" b="1" i="1">
                <a:latin typeface="Calibri" pitchFamily="34" charset="0"/>
              </a:rPr>
              <a:t>Hydrogen</a:t>
            </a:r>
          </a:p>
          <a:p>
            <a:pPr algn="ctr"/>
            <a:endParaRPr lang="it-IT">
              <a:latin typeface="Calibri" pitchFamily="34" charset="0"/>
            </a:endParaRPr>
          </a:p>
        </p:txBody>
      </p:sp>
      <p:pic>
        <p:nvPicPr>
          <p:cNvPr id="32776" name="Immagine 6"/>
          <p:cNvPicPr>
            <a:picLocks noChangeAspect="1"/>
          </p:cNvPicPr>
          <p:nvPr/>
        </p:nvPicPr>
        <p:blipFill>
          <a:blip r:embed="rId4"/>
          <a:srcRect/>
          <a:stretch>
            <a:fillRect/>
          </a:stretch>
        </p:blipFill>
        <p:spPr bwMode="auto">
          <a:xfrm>
            <a:off x="6119813" y="2008188"/>
            <a:ext cx="5473700" cy="4105275"/>
          </a:xfrm>
          <a:prstGeom prst="rect">
            <a:avLst/>
          </a:prstGeom>
          <a:noFill/>
          <a:ln w="9525">
            <a:noFill/>
            <a:miter lim="800000"/>
            <a:headEnd/>
            <a:tailEnd/>
          </a:ln>
        </p:spPr>
      </p:pic>
      <p:pic>
        <p:nvPicPr>
          <p:cNvPr id="32777" name="Immagine 9"/>
          <p:cNvPicPr>
            <a:picLocks noChangeAspect="1"/>
          </p:cNvPicPr>
          <p:nvPr/>
        </p:nvPicPr>
        <p:blipFill>
          <a:blip r:embed="rId5"/>
          <a:srcRect/>
          <a:stretch>
            <a:fillRect/>
          </a:stretch>
        </p:blipFill>
        <p:spPr bwMode="auto">
          <a:xfrm>
            <a:off x="2460625" y="4391025"/>
            <a:ext cx="1570038" cy="14890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481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67624D5F-2AD4-4EC5-B0A2-D3862EE4CC56}" type="slidenum">
              <a:rPr lang="it-IT"/>
              <a:pPr>
                <a:defRPr/>
              </a:pPr>
              <a:t>11</a:t>
            </a:fld>
            <a:endParaRPr lang="it-IT"/>
          </a:p>
        </p:txBody>
      </p:sp>
      <p:sp>
        <p:nvSpPr>
          <p:cNvPr id="34821" name="CasellaDiTesto 1"/>
          <p:cNvSpPr txBox="1">
            <a:spLocks noChangeArrowheads="1"/>
          </p:cNvSpPr>
          <p:nvPr/>
        </p:nvSpPr>
        <p:spPr bwMode="auto">
          <a:xfrm>
            <a:off x="38576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sp>
        <p:nvSpPr>
          <p:cNvPr id="34822" name="CasellaDiTesto 2"/>
          <p:cNvSpPr txBox="1">
            <a:spLocks noChangeArrowheads="1"/>
          </p:cNvSpPr>
          <p:nvPr/>
        </p:nvSpPr>
        <p:spPr bwMode="auto">
          <a:xfrm>
            <a:off x="6494463" y="1146175"/>
            <a:ext cx="5232400" cy="1754188"/>
          </a:xfrm>
          <a:prstGeom prst="rect">
            <a:avLst/>
          </a:prstGeom>
          <a:noFill/>
          <a:ln w="9525">
            <a:noFill/>
            <a:miter lim="800000"/>
            <a:headEnd/>
            <a:tailEnd/>
          </a:ln>
        </p:spPr>
        <p:txBody>
          <a:bodyPr wrap="none">
            <a:spAutoFit/>
          </a:bodyPr>
          <a:lstStyle/>
          <a:p>
            <a:pPr algn="r"/>
            <a:r>
              <a:rPr lang="it-IT" b="1">
                <a:latin typeface="Calibri" pitchFamily="34" charset="0"/>
              </a:rPr>
              <a:t>Effect of Hydrogen Enriched Hydrocarbon</a:t>
            </a:r>
          </a:p>
          <a:p>
            <a:pPr algn="r"/>
            <a:r>
              <a:rPr lang="it-IT" b="1">
                <a:latin typeface="Calibri" pitchFamily="34" charset="0"/>
              </a:rPr>
              <a:t>Combustion on Emissions and Performance</a:t>
            </a:r>
          </a:p>
          <a:p>
            <a:pPr algn="r"/>
            <a:r>
              <a:rPr lang="it-IT" b="1">
                <a:latin typeface="Calibri" pitchFamily="34" charset="0"/>
              </a:rPr>
              <a:t>Jacob Wall</a:t>
            </a:r>
          </a:p>
          <a:p>
            <a:pPr algn="r"/>
            <a:r>
              <a:rPr lang="it-IT">
                <a:latin typeface="Calibri" pitchFamily="34" charset="0"/>
              </a:rPr>
              <a:t>Department of Biological and Agricultural Engineering</a:t>
            </a:r>
          </a:p>
          <a:p>
            <a:pPr algn="r"/>
            <a:r>
              <a:rPr lang="it-IT">
                <a:latin typeface="Calibri" pitchFamily="34" charset="0"/>
              </a:rPr>
              <a:t>University of Idaho 1970</a:t>
            </a:r>
          </a:p>
          <a:p>
            <a:pPr algn="r"/>
            <a:endParaRPr lang="it-IT">
              <a:latin typeface="Calibri" pitchFamily="34" charset="0"/>
            </a:endParaRPr>
          </a:p>
        </p:txBody>
      </p:sp>
      <p:pic>
        <p:nvPicPr>
          <p:cNvPr id="34823" name="Immagine 6"/>
          <p:cNvPicPr>
            <a:picLocks noChangeAspect="1"/>
          </p:cNvPicPr>
          <p:nvPr/>
        </p:nvPicPr>
        <p:blipFill>
          <a:blip r:embed="rId4"/>
          <a:srcRect/>
          <a:stretch>
            <a:fillRect/>
          </a:stretch>
        </p:blipFill>
        <p:spPr bwMode="auto">
          <a:xfrm>
            <a:off x="4203700" y="2566988"/>
            <a:ext cx="3762375" cy="3424237"/>
          </a:xfrm>
          <a:prstGeom prst="rect">
            <a:avLst/>
          </a:prstGeom>
          <a:noFill/>
          <a:ln w="9525">
            <a:noFill/>
            <a:miter lim="800000"/>
            <a:headEnd/>
            <a:tailEnd/>
          </a:ln>
        </p:spPr>
      </p:pic>
      <p:pic>
        <p:nvPicPr>
          <p:cNvPr id="34824" name="Immagine 8"/>
          <p:cNvPicPr>
            <a:picLocks noChangeAspect="1"/>
          </p:cNvPicPr>
          <p:nvPr/>
        </p:nvPicPr>
        <p:blipFill>
          <a:blip r:embed="rId5"/>
          <a:srcRect/>
          <a:stretch>
            <a:fillRect/>
          </a:stretch>
        </p:blipFill>
        <p:spPr bwMode="auto">
          <a:xfrm>
            <a:off x="7912100" y="2687638"/>
            <a:ext cx="3589338" cy="3198812"/>
          </a:xfrm>
          <a:prstGeom prst="rect">
            <a:avLst/>
          </a:prstGeom>
          <a:noFill/>
          <a:ln w="9525">
            <a:noFill/>
            <a:miter lim="800000"/>
            <a:headEnd/>
            <a:tailEnd/>
          </a:ln>
        </p:spPr>
      </p:pic>
      <p:pic>
        <p:nvPicPr>
          <p:cNvPr id="34825" name="Immagine 9"/>
          <p:cNvPicPr>
            <a:picLocks noChangeAspect="1"/>
          </p:cNvPicPr>
          <p:nvPr/>
        </p:nvPicPr>
        <p:blipFill>
          <a:blip r:embed="rId6"/>
          <a:srcRect/>
          <a:stretch>
            <a:fillRect/>
          </a:stretch>
        </p:blipFill>
        <p:spPr bwMode="auto">
          <a:xfrm>
            <a:off x="338138" y="1146175"/>
            <a:ext cx="3921125" cy="2840038"/>
          </a:xfrm>
          <a:prstGeom prst="rect">
            <a:avLst/>
          </a:prstGeom>
          <a:noFill/>
          <a:ln w="9525">
            <a:noFill/>
            <a:miter lim="800000"/>
            <a:headEnd/>
            <a:tailEnd/>
          </a:ln>
        </p:spPr>
      </p:pic>
      <p:sp>
        <p:nvSpPr>
          <p:cNvPr id="34826" name="CasellaDiTesto 12"/>
          <p:cNvSpPr txBox="1">
            <a:spLocks noChangeArrowheads="1"/>
          </p:cNvSpPr>
          <p:nvPr/>
        </p:nvSpPr>
        <p:spPr bwMode="auto">
          <a:xfrm>
            <a:off x="338138" y="4494213"/>
            <a:ext cx="4452937" cy="1601787"/>
          </a:xfrm>
          <a:prstGeom prst="rect">
            <a:avLst/>
          </a:prstGeom>
          <a:noFill/>
          <a:ln w="9525">
            <a:noFill/>
            <a:miter lim="800000"/>
            <a:headEnd/>
            <a:tailEnd/>
          </a:ln>
        </p:spPr>
        <p:txBody>
          <a:bodyPr wrap="none">
            <a:spAutoFit/>
          </a:bodyPr>
          <a:lstStyle/>
          <a:p>
            <a:r>
              <a:rPr lang="it-IT" sz="2000">
                <a:latin typeface="Calibri" pitchFamily="34" charset="0"/>
              </a:rPr>
              <a:t>•Exhaust recombination</a:t>
            </a:r>
          </a:p>
          <a:p>
            <a:r>
              <a:rPr lang="it-IT" sz="2000">
                <a:latin typeface="Calibri" pitchFamily="34" charset="0"/>
              </a:rPr>
              <a:t>•Combustion improvement (PM, HC, CO)</a:t>
            </a:r>
          </a:p>
          <a:p>
            <a:r>
              <a:rPr lang="it-IT" sz="2000">
                <a:latin typeface="Calibri" pitchFamily="34" charset="0"/>
              </a:rPr>
              <a:t>•Active role on nytrogen oxides</a:t>
            </a:r>
          </a:p>
          <a:p>
            <a:r>
              <a:rPr lang="it-IT" sz="2000">
                <a:latin typeface="Calibri" pitchFamily="34" charset="0"/>
              </a:rPr>
              <a:t>•BSFC improvement</a:t>
            </a:r>
          </a:p>
          <a:p>
            <a:endParaRPr lang="it-IT">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86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3241B78-F559-433D-AA91-884F58D26106}" type="slidenum">
              <a:rPr lang="it-IT"/>
              <a:pPr>
                <a:defRPr/>
              </a:pPr>
              <a:t>12</a:t>
            </a:fld>
            <a:endParaRPr lang="it-IT"/>
          </a:p>
        </p:txBody>
      </p:sp>
      <p:sp>
        <p:nvSpPr>
          <p:cNvPr id="36869" name="Rettangolo 1"/>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sp>
        <p:nvSpPr>
          <p:cNvPr id="36870" name="CasellaDiTesto 2"/>
          <p:cNvSpPr txBox="1">
            <a:spLocks noChangeArrowheads="1"/>
          </p:cNvSpPr>
          <p:nvPr/>
        </p:nvSpPr>
        <p:spPr bwMode="auto">
          <a:xfrm>
            <a:off x="6045200" y="952500"/>
            <a:ext cx="5681663" cy="1754188"/>
          </a:xfrm>
          <a:prstGeom prst="rect">
            <a:avLst/>
          </a:prstGeom>
          <a:noFill/>
          <a:ln w="9525">
            <a:noFill/>
            <a:miter lim="800000"/>
            <a:headEnd/>
            <a:tailEnd/>
          </a:ln>
        </p:spPr>
        <p:txBody>
          <a:bodyPr wrap="none">
            <a:spAutoFit/>
          </a:bodyPr>
          <a:lstStyle/>
          <a:p>
            <a:pPr algn="r"/>
            <a:r>
              <a:rPr lang="it-IT" b="1">
                <a:latin typeface="Calibri" pitchFamily="34" charset="0"/>
              </a:rPr>
              <a:t>Investigation of turbulent combustion in SI-homogeneous</a:t>
            </a:r>
          </a:p>
          <a:p>
            <a:pPr algn="r"/>
            <a:r>
              <a:rPr lang="it-IT" b="1">
                <a:latin typeface="Calibri" pitchFamily="34" charset="0"/>
              </a:rPr>
              <a:t>charge engines using hydrogen-gasoline mixtures</a:t>
            </a:r>
          </a:p>
          <a:p>
            <a:pPr algn="r"/>
            <a:r>
              <a:rPr lang="it-IT" b="1">
                <a:latin typeface="Calibri" pitchFamily="34" charset="0"/>
              </a:rPr>
              <a:t>Enrico Conte</a:t>
            </a:r>
          </a:p>
          <a:p>
            <a:pPr algn="r"/>
            <a:r>
              <a:rPr lang="it-IT">
                <a:latin typeface="Calibri" pitchFamily="34" charset="0"/>
              </a:rPr>
              <a:t>LAV - Institut fuer Energietechnik</a:t>
            </a:r>
          </a:p>
          <a:p>
            <a:pPr algn="r"/>
            <a:r>
              <a:rPr lang="it-IT">
                <a:latin typeface="Calibri" pitchFamily="34" charset="0"/>
              </a:rPr>
              <a:t>ETH Zurich</a:t>
            </a:r>
          </a:p>
          <a:p>
            <a:pPr algn="r"/>
            <a:r>
              <a:rPr lang="it-IT">
                <a:latin typeface="Calibri" pitchFamily="34" charset="0"/>
              </a:rPr>
              <a:t>2006</a:t>
            </a:r>
          </a:p>
        </p:txBody>
      </p:sp>
      <p:pic>
        <p:nvPicPr>
          <p:cNvPr id="36871" name="Immagine 3"/>
          <p:cNvPicPr>
            <a:picLocks noChangeAspect="1"/>
          </p:cNvPicPr>
          <p:nvPr/>
        </p:nvPicPr>
        <p:blipFill>
          <a:blip r:embed="rId4"/>
          <a:srcRect/>
          <a:stretch>
            <a:fillRect/>
          </a:stretch>
        </p:blipFill>
        <p:spPr bwMode="auto">
          <a:xfrm>
            <a:off x="5753100" y="2557463"/>
            <a:ext cx="5329238" cy="3830637"/>
          </a:xfrm>
          <a:prstGeom prst="rect">
            <a:avLst/>
          </a:prstGeom>
          <a:noFill/>
          <a:ln w="9525">
            <a:noFill/>
            <a:miter lim="800000"/>
            <a:headEnd/>
            <a:tailEnd/>
          </a:ln>
        </p:spPr>
      </p:pic>
      <p:sp>
        <p:nvSpPr>
          <p:cNvPr id="36872" name="CasellaDiTesto 6"/>
          <p:cNvSpPr txBox="1">
            <a:spLocks noChangeArrowheads="1"/>
          </p:cNvSpPr>
          <p:nvPr/>
        </p:nvSpPr>
        <p:spPr bwMode="auto">
          <a:xfrm>
            <a:off x="265113" y="1844675"/>
            <a:ext cx="5295900" cy="1846263"/>
          </a:xfrm>
          <a:prstGeom prst="rect">
            <a:avLst/>
          </a:prstGeom>
          <a:noFill/>
          <a:ln w="9525">
            <a:noFill/>
            <a:miter lim="800000"/>
            <a:headEnd/>
            <a:tailEnd/>
          </a:ln>
        </p:spPr>
        <p:txBody>
          <a:bodyPr wrap="none">
            <a:spAutoFit/>
          </a:bodyPr>
          <a:lstStyle/>
          <a:p>
            <a:r>
              <a:rPr lang="it-IT" sz="2400">
                <a:latin typeface="Calibri" pitchFamily="34" charset="0"/>
              </a:rPr>
              <a:t>•Exhaust recombination</a:t>
            </a:r>
          </a:p>
          <a:p>
            <a:r>
              <a:rPr lang="it-IT" sz="2400">
                <a:latin typeface="Calibri" pitchFamily="34" charset="0"/>
              </a:rPr>
              <a:t>•Combustion improvement (PM, HC, CO)</a:t>
            </a:r>
          </a:p>
          <a:p>
            <a:r>
              <a:rPr lang="it-IT" sz="2400">
                <a:latin typeface="Calibri" pitchFamily="34" charset="0"/>
              </a:rPr>
              <a:t>•Active role on nytrogen oxides</a:t>
            </a:r>
          </a:p>
          <a:p>
            <a:r>
              <a:rPr lang="it-IT" sz="2400">
                <a:latin typeface="Calibri" pitchFamily="34" charset="0"/>
              </a:rPr>
              <a:t>•BSFC improvement</a:t>
            </a:r>
          </a:p>
          <a:p>
            <a:endParaRPr lang="it-IT">
              <a:latin typeface="Calibri" pitchFamily="34" charset="0"/>
            </a:endParaRPr>
          </a:p>
        </p:txBody>
      </p:sp>
      <p:sp>
        <p:nvSpPr>
          <p:cNvPr id="36873" name="CasellaDiTesto 7"/>
          <p:cNvSpPr txBox="1">
            <a:spLocks noChangeArrowheads="1"/>
          </p:cNvSpPr>
          <p:nvPr/>
        </p:nvSpPr>
        <p:spPr bwMode="auto">
          <a:xfrm>
            <a:off x="0" y="3690938"/>
            <a:ext cx="5561013" cy="2832100"/>
          </a:xfrm>
          <a:prstGeom prst="rect">
            <a:avLst/>
          </a:prstGeom>
          <a:noFill/>
          <a:ln w="9525">
            <a:noFill/>
            <a:miter lim="800000"/>
            <a:headEnd/>
            <a:tailEnd/>
          </a:ln>
        </p:spPr>
        <p:txBody>
          <a:bodyPr>
            <a:spAutoFit/>
          </a:bodyPr>
          <a:lstStyle/>
          <a:p>
            <a:pPr algn="ctr"/>
            <a:r>
              <a:rPr lang="it-IT" sz="3200" b="1">
                <a:latin typeface="Calibri" pitchFamily="34" charset="0"/>
              </a:rPr>
              <a:t>Here are investigated NOT</a:t>
            </a:r>
          </a:p>
          <a:p>
            <a:pPr algn="ctr"/>
            <a:r>
              <a:rPr lang="it-IT" sz="3200" b="1">
                <a:latin typeface="Calibri" pitchFamily="34" charset="0"/>
              </a:rPr>
              <a:t>engine hydrogen fed, but</a:t>
            </a:r>
          </a:p>
          <a:p>
            <a:pPr algn="ctr"/>
            <a:r>
              <a:rPr lang="it-IT" sz="3200" b="1">
                <a:latin typeface="Calibri" pitchFamily="34" charset="0"/>
              </a:rPr>
              <a:t>around</a:t>
            </a:r>
          </a:p>
          <a:p>
            <a:pPr algn="ctr"/>
            <a:r>
              <a:rPr lang="it-IT" sz="3200" b="1" u="sng">
                <a:latin typeface="Calibri" pitchFamily="34" charset="0"/>
              </a:rPr>
              <a:t>Hydrogen added to</a:t>
            </a:r>
          </a:p>
          <a:p>
            <a:pPr algn="ctr"/>
            <a:r>
              <a:rPr lang="it-IT" sz="3200" b="1" u="sng">
                <a:latin typeface="Calibri" pitchFamily="34" charset="0"/>
              </a:rPr>
              <a:t>combustion</a:t>
            </a:r>
            <a:r>
              <a:rPr lang="it-IT" sz="3200" b="1">
                <a:latin typeface="Calibri" pitchFamily="34" charset="0"/>
              </a:rPr>
              <a:t>.</a:t>
            </a:r>
          </a:p>
          <a:p>
            <a:endParaRPr lang="it-IT">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891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0D1C8A87-FB65-46D0-90CA-03140CB2A3FD}" type="slidenum">
              <a:rPr lang="it-IT"/>
              <a:pPr>
                <a:defRPr/>
              </a:pPr>
              <a:t>13</a:t>
            </a:fld>
            <a:endParaRPr lang="it-IT"/>
          </a:p>
        </p:txBody>
      </p:sp>
      <p:sp>
        <p:nvSpPr>
          <p:cNvPr id="38917" name="Rettangolo 6"/>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pic>
        <p:nvPicPr>
          <p:cNvPr id="38918" name="Immagine 1"/>
          <p:cNvPicPr>
            <a:picLocks noChangeAspect="1"/>
          </p:cNvPicPr>
          <p:nvPr/>
        </p:nvPicPr>
        <p:blipFill>
          <a:blip r:embed="rId4"/>
          <a:srcRect/>
          <a:stretch>
            <a:fillRect/>
          </a:stretch>
        </p:blipFill>
        <p:spPr bwMode="auto">
          <a:xfrm>
            <a:off x="639763" y="2751138"/>
            <a:ext cx="5310187" cy="3606800"/>
          </a:xfrm>
          <a:prstGeom prst="rect">
            <a:avLst/>
          </a:prstGeom>
          <a:noFill/>
          <a:ln w="9525">
            <a:noFill/>
            <a:miter lim="800000"/>
            <a:headEnd/>
            <a:tailEnd/>
          </a:ln>
        </p:spPr>
      </p:pic>
      <p:pic>
        <p:nvPicPr>
          <p:cNvPr id="38919" name="Immagine 2"/>
          <p:cNvPicPr>
            <a:picLocks noChangeAspect="1"/>
          </p:cNvPicPr>
          <p:nvPr/>
        </p:nvPicPr>
        <p:blipFill>
          <a:blip r:embed="rId5"/>
          <a:srcRect/>
          <a:stretch>
            <a:fillRect/>
          </a:stretch>
        </p:blipFill>
        <p:spPr bwMode="auto">
          <a:xfrm>
            <a:off x="5949950" y="2711450"/>
            <a:ext cx="5251450" cy="3617913"/>
          </a:xfrm>
          <a:prstGeom prst="rect">
            <a:avLst/>
          </a:prstGeom>
          <a:noFill/>
          <a:ln w="9525">
            <a:noFill/>
            <a:miter lim="800000"/>
            <a:headEnd/>
            <a:tailEnd/>
          </a:ln>
        </p:spPr>
      </p:pic>
      <p:sp>
        <p:nvSpPr>
          <p:cNvPr id="38920" name="CasellaDiTesto 3"/>
          <p:cNvSpPr txBox="1">
            <a:spLocks noChangeArrowheads="1"/>
          </p:cNvSpPr>
          <p:nvPr/>
        </p:nvSpPr>
        <p:spPr bwMode="auto">
          <a:xfrm>
            <a:off x="265113" y="1196975"/>
            <a:ext cx="6435725" cy="2030413"/>
          </a:xfrm>
          <a:prstGeom prst="rect">
            <a:avLst/>
          </a:prstGeom>
          <a:noFill/>
          <a:ln w="9525">
            <a:noFill/>
            <a:miter lim="800000"/>
            <a:headEnd/>
            <a:tailEnd/>
          </a:ln>
        </p:spPr>
        <p:txBody>
          <a:bodyPr wrap="none">
            <a:spAutoFit/>
          </a:bodyPr>
          <a:lstStyle/>
          <a:p>
            <a:r>
              <a:rPr lang="it-IT" b="1">
                <a:latin typeface="Calibri" pitchFamily="34" charset="0"/>
              </a:rPr>
              <a:t>Effect of H2/O2 addition in increasing the thermal</a:t>
            </a:r>
          </a:p>
          <a:p>
            <a:r>
              <a:rPr lang="it-IT" b="1">
                <a:latin typeface="Calibri" pitchFamily="34" charset="0"/>
              </a:rPr>
              <a:t>efficiency of a diesel engine</a:t>
            </a:r>
          </a:p>
          <a:p>
            <a:r>
              <a:rPr lang="it-IT" b="1">
                <a:latin typeface="Calibri" pitchFamily="34" charset="0"/>
              </a:rPr>
              <a:t>S. Bari , M. Mohammad Esmaeil</a:t>
            </a:r>
          </a:p>
          <a:p>
            <a:r>
              <a:rPr lang="it-IT">
                <a:latin typeface="Calibri" pitchFamily="34" charset="0"/>
              </a:rPr>
              <a:t>Sustainable Energy Centre, School of Advanced Manufacturing and</a:t>
            </a:r>
          </a:p>
          <a:p>
            <a:r>
              <a:rPr lang="it-IT">
                <a:latin typeface="Calibri" pitchFamily="34" charset="0"/>
              </a:rPr>
              <a:t>Mechanical Engineering, University of South Australia, Australia</a:t>
            </a:r>
          </a:p>
          <a:p>
            <a:r>
              <a:rPr lang="it-IT">
                <a:latin typeface="Calibri" pitchFamily="34" charset="0"/>
              </a:rPr>
              <a:t>2010</a:t>
            </a:r>
          </a:p>
          <a:p>
            <a:endParaRPr lang="it-IT">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96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92824A1-FEE8-4716-83C0-4C3E0861D8ED}" type="slidenum">
              <a:rPr lang="it-IT"/>
              <a:pPr>
                <a:defRPr/>
              </a:pPr>
              <a:t>14</a:t>
            </a:fld>
            <a:endParaRPr lang="it-IT"/>
          </a:p>
        </p:txBody>
      </p:sp>
      <p:sp>
        <p:nvSpPr>
          <p:cNvPr id="40965" name="Rettangolo 6"/>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pic>
        <p:nvPicPr>
          <p:cNvPr id="40966" name="Immagine 1"/>
          <p:cNvPicPr>
            <a:picLocks noChangeAspect="1"/>
          </p:cNvPicPr>
          <p:nvPr/>
        </p:nvPicPr>
        <p:blipFill>
          <a:blip r:embed="rId4"/>
          <a:srcRect/>
          <a:stretch>
            <a:fillRect/>
          </a:stretch>
        </p:blipFill>
        <p:spPr bwMode="auto">
          <a:xfrm>
            <a:off x="6911975" y="771525"/>
            <a:ext cx="4503738" cy="3095625"/>
          </a:xfrm>
          <a:prstGeom prst="rect">
            <a:avLst/>
          </a:prstGeom>
          <a:noFill/>
          <a:ln w="9525">
            <a:noFill/>
            <a:miter lim="800000"/>
            <a:headEnd/>
            <a:tailEnd/>
          </a:ln>
        </p:spPr>
      </p:pic>
      <p:pic>
        <p:nvPicPr>
          <p:cNvPr id="40967" name="Immagine 2"/>
          <p:cNvPicPr>
            <a:picLocks noChangeAspect="1"/>
          </p:cNvPicPr>
          <p:nvPr/>
        </p:nvPicPr>
        <p:blipFill>
          <a:blip r:embed="rId5"/>
          <a:srcRect/>
          <a:stretch>
            <a:fillRect/>
          </a:stretch>
        </p:blipFill>
        <p:spPr bwMode="auto">
          <a:xfrm>
            <a:off x="6911975" y="3684588"/>
            <a:ext cx="4465638" cy="2708275"/>
          </a:xfrm>
          <a:prstGeom prst="rect">
            <a:avLst/>
          </a:prstGeom>
          <a:noFill/>
          <a:ln w="9525">
            <a:noFill/>
            <a:miter lim="800000"/>
            <a:headEnd/>
            <a:tailEnd/>
          </a:ln>
        </p:spPr>
      </p:pic>
      <p:pic>
        <p:nvPicPr>
          <p:cNvPr id="40968" name="Immagine 3"/>
          <p:cNvPicPr>
            <a:picLocks noChangeAspect="1"/>
          </p:cNvPicPr>
          <p:nvPr/>
        </p:nvPicPr>
        <p:blipFill>
          <a:blip r:embed="rId6"/>
          <a:srcRect/>
          <a:stretch>
            <a:fillRect/>
          </a:stretch>
        </p:blipFill>
        <p:spPr bwMode="auto">
          <a:xfrm>
            <a:off x="1306513" y="3267075"/>
            <a:ext cx="4479925" cy="2943225"/>
          </a:xfrm>
          <a:prstGeom prst="rect">
            <a:avLst/>
          </a:prstGeom>
          <a:noFill/>
          <a:ln w="9525">
            <a:noFill/>
            <a:miter lim="800000"/>
            <a:headEnd/>
            <a:tailEnd/>
          </a:ln>
        </p:spPr>
      </p:pic>
      <p:sp>
        <p:nvSpPr>
          <p:cNvPr id="40969" name="CasellaDiTesto 9"/>
          <p:cNvSpPr txBox="1">
            <a:spLocks noChangeArrowheads="1"/>
          </p:cNvSpPr>
          <p:nvPr/>
        </p:nvSpPr>
        <p:spPr bwMode="auto">
          <a:xfrm>
            <a:off x="265113" y="1196975"/>
            <a:ext cx="6435725" cy="2030413"/>
          </a:xfrm>
          <a:prstGeom prst="rect">
            <a:avLst/>
          </a:prstGeom>
          <a:noFill/>
          <a:ln w="9525">
            <a:noFill/>
            <a:miter lim="800000"/>
            <a:headEnd/>
            <a:tailEnd/>
          </a:ln>
        </p:spPr>
        <p:txBody>
          <a:bodyPr wrap="none">
            <a:spAutoFit/>
          </a:bodyPr>
          <a:lstStyle/>
          <a:p>
            <a:r>
              <a:rPr lang="it-IT" b="1">
                <a:latin typeface="Calibri" pitchFamily="34" charset="0"/>
              </a:rPr>
              <a:t>Effect of H2/O2 addition in increasing the thermal</a:t>
            </a:r>
          </a:p>
          <a:p>
            <a:r>
              <a:rPr lang="it-IT" b="1">
                <a:latin typeface="Calibri" pitchFamily="34" charset="0"/>
              </a:rPr>
              <a:t>efficiency of a diesel engine</a:t>
            </a:r>
          </a:p>
          <a:p>
            <a:r>
              <a:rPr lang="it-IT" b="1">
                <a:latin typeface="Calibri" pitchFamily="34" charset="0"/>
              </a:rPr>
              <a:t>S. Bari , M. Mohammad Esmaeil</a:t>
            </a:r>
          </a:p>
          <a:p>
            <a:r>
              <a:rPr lang="it-IT">
                <a:latin typeface="Calibri" pitchFamily="34" charset="0"/>
              </a:rPr>
              <a:t>Sustainable Energy Centre, School of Advanced Manufacturing and</a:t>
            </a:r>
          </a:p>
          <a:p>
            <a:r>
              <a:rPr lang="it-IT">
                <a:latin typeface="Calibri" pitchFamily="34" charset="0"/>
              </a:rPr>
              <a:t>Mechanical Engineering, University of South Australia, Australia</a:t>
            </a:r>
          </a:p>
          <a:p>
            <a:r>
              <a:rPr lang="it-IT">
                <a:latin typeface="Calibri" pitchFamily="34" charset="0"/>
              </a:rPr>
              <a:t>2010</a:t>
            </a:r>
          </a:p>
          <a:p>
            <a:endParaRPr lang="it-IT">
              <a:latin typeface="Calibri"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301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6C4C77D-79F2-456F-96F5-20A238979CD9}" type="slidenum">
              <a:rPr lang="it-IT"/>
              <a:pPr>
                <a:defRPr/>
              </a:pPr>
              <a:t>15</a:t>
            </a:fld>
            <a:endParaRPr lang="it-IT"/>
          </a:p>
        </p:txBody>
      </p:sp>
      <p:sp>
        <p:nvSpPr>
          <p:cNvPr id="43013" name="Rettangolo 6"/>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sp>
        <p:nvSpPr>
          <p:cNvPr id="43014" name="CasellaDiTesto 1"/>
          <p:cNvSpPr txBox="1">
            <a:spLocks noChangeArrowheads="1"/>
          </p:cNvSpPr>
          <p:nvPr/>
        </p:nvSpPr>
        <p:spPr bwMode="auto">
          <a:xfrm>
            <a:off x="128588" y="1157288"/>
            <a:ext cx="5443537" cy="2308225"/>
          </a:xfrm>
          <a:prstGeom prst="rect">
            <a:avLst/>
          </a:prstGeom>
          <a:noFill/>
          <a:ln w="9525">
            <a:noFill/>
            <a:miter lim="800000"/>
            <a:headEnd/>
            <a:tailEnd/>
          </a:ln>
        </p:spPr>
        <p:txBody>
          <a:bodyPr>
            <a:spAutoFit/>
          </a:bodyPr>
          <a:lstStyle/>
          <a:p>
            <a:r>
              <a:rPr lang="it-IT" b="1">
                <a:latin typeface="Calibri" pitchFamily="34" charset="0"/>
              </a:rPr>
              <a:t>Effect of HHO gas on combustion</a:t>
            </a:r>
          </a:p>
          <a:p>
            <a:r>
              <a:rPr lang="it-IT" b="1">
                <a:latin typeface="Calibri" pitchFamily="34" charset="0"/>
              </a:rPr>
              <a:t>emissions in gasoline engines</a:t>
            </a:r>
          </a:p>
          <a:p>
            <a:r>
              <a:rPr lang="it-IT" b="1">
                <a:latin typeface="Calibri" pitchFamily="34" charset="0"/>
              </a:rPr>
              <a:t>Sa’ed A. Musmar , Ammar A. Al-Rousan</a:t>
            </a:r>
          </a:p>
          <a:p>
            <a:r>
              <a:rPr lang="it-IT">
                <a:latin typeface="Calibri" pitchFamily="34" charset="0"/>
              </a:rPr>
              <a:t>Department of Mechanical Engineering,</a:t>
            </a:r>
          </a:p>
          <a:p>
            <a:r>
              <a:rPr lang="it-IT">
                <a:latin typeface="Calibri" pitchFamily="34" charset="0"/>
              </a:rPr>
              <a:t>Faculty of Engineering,</a:t>
            </a:r>
          </a:p>
          <a:p>
            <a:r>
              <a:rPr lang="it-IT">
                <a:latin typeface="Calibri" pitchFamily="34" charset="0"/>
              </a:rPr>
              <a:t>Mutah University, Mutah, Jordan</a:t>
            </a:r>
          </a:p>
          <a:p>
            <a:r>
              <a:rPr lang="it-IT">
                <a:latin typeface="Calibri" pitchFamily="34" charset="0"/>
              </a:rPr>
              <a:t>2011</a:t>
            </a:r>
          </a:p>
          <a:p>
            <a:endParaRPr lang="it-IT">
              <a:latin typeface="Calibri" pitchFamily="34" charset="0"/>
            </a:endParaRPr>
          </a:p>
        </p:txBody>
      </p:sp>
      <p:pic>
        <p:nvPicPr>
          <p:cNvPr id="43015" name="Immagine 2"/>
          <p:cNvPicPr>
            <a:picLocks noChangeAspect="1"/>
          </p:cNvPicPr>
          <p:nvPr/>
        </p:nvPicPr>
        <p:blipFill>
          <a:blip r:embed="rId4"/>
          <a:srcRect/>
          <a:stretch>
            <a:fillRect/>
          </a:stretch>
        </p:blipFill>
        <p:spPr bwMode="auto">
          <a:xfrm>
            <a:off x="4273550" y="627063"/>
            <a:ext cx="3740150" cy="2957512"/>
          </a:xfrm>
          <a:prstGeom prst="rect">
            <a:avLst/>
          </a:prstGeom>
          <a:noFill/>
          <a:ln w="9525">
            <a:noFill/>
            <a:miter lim="800000"/>
            <a:headEnd/>
            <a:tailEnd/>
          </a:ln>
        </p:spPr>
      </p:pic>
      <p:pic>
        <p:nvPicPr>
          <p:cNvPr id="43016" name="Immagine 3"/>
          <p:cNvPicPr>
            <a:picLocks noChangeAspect="1"/>
          </p:cNvPicPr>
          <p:nvPr/>
        </p:nvPicPr>
        <p:blipFill>
          <a:blip r:embed="rId5"/>
          <a:srcRect/>
          <a:stretch>
            <a:fillRect/>
          </a:stretch>
        </p:blipFill>
        <p:spPr bwMode="auto">
          <a:xfrm>
            <a:off x="8002588" y="1085850"/>
            <a:ext cx="3976687" cy="3586163"/>
          </a:xfrm>
          <a:prstGeom prst="rect">
            <a:avLst/>
          </a:prstGeom>
          <a:noFill/>
          <a:ln w="9525">
            <a:noFill/>
            <a:miter lim="800000"/>
            <a:headEnd/>
            <a:tailEnd/>
          </a:ln>
        </p:spPr>
      </p:pic>
      <p:pic>
        <p:nvPicPr>
          <p:cNvPr id="43017" name="Immagine 7"/>
          <p:cNvPicPr>
            <a:picLocks noChangeAspect="1"/>
          </p:cNvPicPr>
          <p:nvPr/>
        </p:nvPicPr>
        <p:blipFill>
          <a:blip r:embed="rId6"/>
          <a:srcRect/>
          <a:stretch>
            <a:fillRect/>
          </a:stretch>
        </p:blipFill>
        <p:spPr bwMode="auto">
          <a:xfrm>
            <a:off x="0" y="3470275"/>
            <a:ext cx="4629150" cy="3049588"/>
          </a:xfrm>
          <a:prstGeom prst="rect">
            <a:avLst/>
          </a:prstGeom>
          <a:noFill/>
          <a:ln w="9525">
            <a:noFill/>
            <a:miter lim="800000"/>
            <a:headEnd/>
            <a:tailEnd/>
          </a:ln>
        </p:spPr>
      </p:pic>
      <p:pic>
        <p:nvPicPr>
          <p:cNvPr id="43018" name="Immagine 8"/>
          <p:cNvPicPr>
            <a:picLocks noChangeAspect="1"/>
          </p:cNvPicPr>
          <p:nvPr/>
        </p:nvPicPr>
        <p:blipFill>
          <a:blip r:embed="rId7"/>
          <a:srcRect/>
          <a:stretch>
            <a:fillRect/>
          </a:stretch>
        </p:blipFill>
        <p:spPr bwMode="auto">
          <a:xfrm>
            <a:off x="4629150" y="3635375"/>
            <a:ext cx="4037013" cy="28670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505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D28D9EB5-F9FB-488D-81CE-2456781FEAFD}" type="slidenum">
              <a:rPr lang="it-IT"/>
              <a:pPr>
                <a:defRPr/>
              </a:pPr>
              <a:t>16</a:t>
            </a:fld>
            <a:endParaRPr lang="it-IT"/>
          </a:p>
        </p:txBody>
      </p:sp>
      <p:sp>
        <p:nvSpPr>
          <p:cNvPr id="45061" name="Rettangolo 6"/>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sp>
        <p:nvSpPr>
          <p:cNvPr id="45062" name="CasellaDiTesto 1"/>
          <p:cNvSpPr txBox="1">
            <a:spLocks noChangeArrowheads="1"/>
          </p:cNvSpPr>
          <p:nvPr/>
        </p:nvSpPr>
        <p:spPr bwMode="auto">
          <a:xfrm>
            <a:off x="7769225" y="1055688"/>
            <a:ext cx="4294188" cy="1754187"/>
          </a:xfrm>
          <a:prstGeom prst="rect">
            <a:avLst/>
          </a:prstGeom>
          <a:noFill/>
          <a:ln w="9525">
            <a:noFill/>
            <a:miter lim="800000"/>
            <a:headEnd/>
            <a:tailEnd/>
          </a:ln>
        </p:spPr>
        <p:txBody>
          <a:bodyPr wrap="none">
            <a:spAutoFit/>
          </a:bodyPr>
          <a:lstStyle/>
          <a:p>
            <a:pPr algn="r"/>
            <a:r>
              <a:rPr lang="it-IT" b="1">
                <a:latin typeface="Calibri" pitchFamily="34" charset="0"/>
              </a:rPr>
              <a:t>Effects of On-board H2 and Water Injection</a:t>
            </a:r>
          </a:p>
          <a:p>
            <a:pPr algn="r"/>
            <a:r>
              <a:rPr lang="it-IT" b="1">
                <a:latin typeface="Calibri" pitchFamily="34" charset="0"/>
              </a:rPr>
              <a:t>in a Diesel Generator</a:t>
            </a:r>
          </a:p>
          <a:p>
            <a:pPr algn="r"/>
            <a:r>
              <a:rPr lang="it-IT" b="1">
                <a:latin typeface="Calibri" pitchFamily="34" charset="0"/>
              </a:rPr>
              <a:t>Rick Cameron</a:t>
            </a:r>
          </a:p>
          <a:p>
            <a:pPr algn="r"/>
            <a:r>
              <a:rPr lang="it-IT">
                <a:latin typeface="Calibri" pitchFamily="34" charset="0"/>
              </a:rPr>
              <a:t>University of Southern Queensland</a:t>
            </a:r>
          </a:p>
          <a:p>
            <a:pPr algn="r"/>
            <a:r>
              <a:rPr lang="it-IT">
                <a:latin typeface="Calibri" pitchFamily="34" charset="0"/>
              </a:rPr>
              <a:t>Faculty of Engineering and Surveying</a:t>
            </a:r>
          </a:p>
          <a:p>
            <a:pPr algn="r"/>
            <a:r>
              <a:rPr lang="it-IT">
                <a:latin typeface="Calibri" pitchFamily="34" charset="0"/>
              </a:rPr>
              <a:t>2012</a:t>
            </a:r>
          </a:p>
        </p:txBody>
      </p:sp>
      <p:pic>
        <p:nvPicPr>
          <p:cNvPr id="45063" name="Immagine 2"/>
          <p:cNvPicPr>
            <a:picLocks noChangeAspect="1"/>
          </p:cNvPicPr>
          <p:nvPr/>
        </p:nvPicPr>
        <p:blipFill>
          <a:blip r:embed="rId4"/>
          <a:srcRect/>
          <a:stretch>
            <a:fillRect/>
          </a:stretch>
        </p:blipFill>
        <p:spPr bwMode="auto">
          <a:xfrm>
            <a:off x="265113" y="1316038"/>
            <a:ext cx="5656262" cy="3635375"/>
          </a:xfrm>
          <a:prstGeom prst="rect">
            <a:avLst/>
          </a:prstGeom>
          <a:noFill/>
          <a:ln w="9525">
            <a:noFill/>
            <a:miter lim="800000"/>
            <a:headEnd/>
            <a:tailEnd/>
          </a:ln>
        </p:spPr>
      </p:pic>
      <p:pic>
        <p:nvPicPr>
          <p:cNvPr id="45064" name="Immagine 3"/>
          <p:cNvPicPr>
            <a:picLocks noChangeAspect="1"/>
          </p:cNvPicPr>
          <p:nvPr/>
        </p:nvPicPr>
        <p:blipFill>
          <a:blip r:embed="rId5"/>
          <a:srcRect/>
          <a:stretch>
            <a:fillRect/>
          </a:stretch>
        </p:blipFill>
        <p:spPr bwMode="auto">
          <a:xfrm>
            <a:off x="6169025" y="2787650"/>
            <a:ext cx="5170488" cy="3752850"/>
          </a:xfrm>
          <a:prstGeom prst="rect">
            <a:avLst/>
          </a:prstGeom>
          <a:noFill/>
          <a:ln w="9525">
            <a:noFill/>
            <a:miter lim="800000"/>
            <a:headEnd/>
            <a:tailEnd/>
          </a:ln>
        </p:spPr>
      </p:pic>
      <p:sp>
        <p:nvSpPr>
          <p:cNvPr id="45065" name="CasellaDiTesto 7"/>
          <p:cNvSpPr txBox="1">
            <a:spLocks noChangeArrowheads="1"/>
          </p:cNvSpPr>
          <p:nvPr/>
        </p:nvSpPr>
        <p:spPr bwMode="auto">
          <a:xfrm>
            <a:off x="511175" y="5140325"/>
            <a:ext cx="4029075" cy="1477963"/>
          </a:xfrm>
          <a:prstGeom prst="rect">
            <a:avLst/>
          </a:prstGeom>
          <a:noFill/>
          <a:ln w="9525">
            <a:noFill/>
            <a:miter lim="800000"/>
            <a:headEnd/>
            <a:tailEnd/>
          </a:ln>
        </p:spPr>
        <p:txBody>
          <a:bodyPr wrap="none">
            <a:spAutoFit/>
          </a:bodyPr>
          <a:lstStyle/>
          <a:p>
            <a:r>
              <a:rPr lang="it-IT">
                <a:latin typeface="Calibri" pitchFamily="34" charset="0"/>
              </a:rPr>
              <a:t>•Exhaust recombination</a:t>
            </a:r>
          </a:p>
          <a:p>
            <a:r>
              <a:rPr lang="it-IT">
                <a:latin typeface="Calibri" pitchFamily="34" charset="0"/>
              </a:rPr>
              <a:t>•Combustion improvement (PM, HC, CO)</a:t>
            </a:r>
          </a:p>
          <a:p>
            <a:r>
              <a:rPr lang="it-IT">
                <a:latin typeface="Calibri" pitchFamily="34" charset="0"/>
              </a:rPr>
              <a:t>•Active role on nytrogen oxides</a:t>
            </a:r>
          </a:p>
          <a:p>
            <a:r>
              <a:rPr lang="it-IT">
                <a:latin typeface="Calibri" pitchFamily="34" charset="0"/>
              </a:rPr>
              <a:t>•BSFC improvement</a:t>
            </a:r>
          </a:p>
          <a:p>
            <a:endParaRPr lang="it-IT">
              <a:latin typeface="Calibri" pitchFamily="34" charset="0"/>
            </a:endParaRPr>
          </a:p>
        </p:txBody>
      </p:sp>
      <p:cxnSp>
        <p:nvCxnSpPr>
          <p:cNvPr id="10" name="Connettore 1 9"/>
          <p:cNvCxnSpPr/>
          <p:nvPr/>
        </p:nvCxnSpPr>
        <p:spPr>
          <a:xfrm flipV="1">
            <a:off x="511175" y="1457325"/>
            <a:ext cx="5160963" cy="14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238875" y="2860675"/>
            <a:ext cx="4791075" cy="127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710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06B0CD8-6D3B-44DD-A855-189E3CB118B6}" type="slidenum">
              <a:rPr lang="it-IT"/>
              <a:pPr>
                <a:defRPr/>
              </a:pPr>
              <a:t>17</a:t>
            </a:fld>
            <a:endParaRPr lang="it-IT"/>
          </a:p>
        </p:txBody>
      </p:sp>
      <p:sp>
        <p:nvSpPr>
          <p:cNvPr id="47109" name="CasellaDiTesto 1"/>
          <p:cNvSpPr txBox="1">
            <a:spLocks noChangeArrowheads="1"/>
          </p:cNvSpPr>
          <p:nvPr/>
        </p:nvSpPr>
        <p:spPr bwMode="auto">
          <a:xfrm>
            <a:off x="6559550" y="1014413"/>
            <a:ext cx="5521325" cy="2030412"/>
          </a:xfrm>
          <a:prstGeom prst="rect">
            <a:avLst/>
          </a:prstGeom>
          <a:noFill/>
          <a:ln w="9525">
            <a:noFill/>
            <a:miter lim="800000"/>
            <a:headEnd/>
            <a:tailEnd/>
          </a:ln>
        </p:spPr>
        <p:txBody>
          <a:bodyPr wrap="none">
            <a:spAutoFit/>
          </a:bodyPr>
          <a:lstStyle/>
          <a:p>
            <a:pPr algn="r"/>
            <a:r>
              <a:rPr lang="it-IT" b="1">
                <a:latin typeface="Calibri" pitchFamily="34" charset="0"/>
              </a:rPr>
              <a:t>PERFORMANCE CHARACTERISTICS OF OXYHYDROGEN</a:t>
            </a:r>
          </a:p>
          <a:p>
            <a:pPr algn="r"/>
            <a:r>
              <a:rPr lang="it-IT" b="1">
                <a:latin typeface="Calibri" pitchFamily="34" charset="0"/>
              </a:rPr>
              <a:t>GAS ON TWO STROKE PETROL ENGINE</a:t>
            </a:r>
          </a:p>
          <a:p>
            <a:pPr algn="r"/>
            <a:r>
              <a:rPr lang="it-IT" b="1">
                <a:latin typeface="Calibri" pitchFamily="34" charset="0"/>
              </a:rPr>
              <a:t>G.Ajay Kumar, G.VenkateSwara Rao</a:t>
            </a:r>
          </a:p>
          <a:p>
            <a:pPr algn="r"/>
            <a:r>
              <a:rPr lang="it-IT">
                <a:latin typeface="Calibri" pitchFamily="34" charset="0"/>
              </a:rPr>
              <a:t>Dept.of ME, Bonam Venkata Chalamamaiah</a:t>
            </a:r>
          </a:p>
          <a:p>
            <a:pPr algn="r"/>
            <a:r>
              <a:rPr lang="it-IT">
                <a:latin typeface="Calibri" pitchFamily="34" charset="0"/>
              </a:rPr>
              <a:t>College of Engineering &amp;Technology, Odalarevu, AP, India</a:t>
            </a:r>
          </a:p>
          <a:p>
            <a:pPr algn="r"/>
            <a:r>
              <a:rPr lang="it-IT">
                <a:latin typeface="Calibri" pitchFamily="34" charset="0"/>
              </a:rPr>
              <a:t>2013</a:t>
            </a:r>
          </a:p>
          <a:p>
            <a:pPr algn="r"/>
            <a:endParaRPr lang="it-IT">
              <a:latin typeface="Calibri" pitchFamily="34" charset="0"/>
            </a:endParaRPr>
          </a:p>
        </p:txBody>
      </p:sp>
      <p:sp>
        <p:nvSpPr>
          <p:cNvPr id="47110" name="Rettangolo 6"/>
          <p:cNvSpPr>
            <a:spLocks noChangeArrowheads="1"/>
          </p:cNvSpPr>
          <p:nvPr/>
        </p:nvSpPr>
        <p:spPr bwMode="auto">
          <a:xfrm>
            <a:off x="265113" y="387350"/>
            <a:ext cx="3871912" cy="769938"/>
          </a:xfrm>
          <a:prstGeom prst="rect">
            <a:avLst/>
          </a:prstGeom>
          <a:noFill/>
          <a:ln w="9525">
            <a:noFill/>
            <a:miter lim="800000"/>
            <a:headEnd/>
            <a:tailEnd/>
          </a:ln>
        </p:spPr>
        <p:txBody>
          <a:bodyPr wrap="none">
            <a:spAutoFit/>
          </a:bodyPr>
          <a:lstStyle/>
          <a:p>
            <a:r>
              <a:rPr lang="it-IT" sz="4400" b="1">
                <a:solidFill>
                  <a:srgbClr val="000000"/>
                </a:solidFill>
                <a:latin typeface="Calibri" pitchFamily="34" charset="0"/>
              </a:rPr>
              <a:t>Hydrogen in ICE</a:t>
            </a:r>
          </a:p>
        </p:txBody>
      </p:sp>
      <p:pic>
        <p:nvPicPr>
          <p:cNvPr id="47111" name="Immagine 2"/>
          <p:cNvPicPr>
            <a:picLocks noChangeAspect="1"/>
          </p:cNvPicPr>
          <p:nvPr/>
        </p:nvPicPr>
        <p:blipFill>
          <a:blip r:embed="rId4"/>
          <a:srcRect/>
          <a:stretch>
            <a:fillRect/>
          </a:stretch>
        </p:blipFill>
        <p:spPr bwMode="auto">
          <a:xfrm>
            <a:off x="750888" y="1476375"/>
            <a:ext cx="3635375" cy="5062538"/>
          </a:xfrm>
          <a:prstGeom prst="rect">
            <a:avLst/>
          </a:prstGeom>
          <a:noFill/>
          <a:ln w="9525">
            <a:noFill/>
            <a:miter lim="800000"/>
            <a:headEnd/>
            <a:tailEnd/>
          </a:ln>
        </p:spPr>
      </p:pic>
      <p:pic>
        <p:nvPicPr>
          <p:cNvPr id="47112" name="Immagine 3"/>
          <p:cNvPicPr>
            <a:picLocks noChangeAspect="1"/>
          </p:cNvPicPr>
          <p:nvPr/>
        </p:nvPicPr>
        <p:blipFill>
          <a:blip r:embed="rId5"/>
          <a:srcRect/>
          <a:stretch>
            <a:fillRect/>
          </a:stretch>
        </p:blipFill>
        <p:spPr bwMode="auto">
          <a:xfrm>
            <a:off x="4386263" y="2690813"/>
            <a:ext cx="4265612" cy="3865562"/>
          </a:xfrm>
          <a:prstGeom prst="rect">
            <a:avLst/>
          </a:prstGeom>
          <a:noFill/>
          <a:ln w="9525">
            <a:noFill/>
            <a:miter lim="800000"/>
            <a:headEnd/>
            <a:tailEnd/>
          </a:ln>
        </p:spPr>
      </p:pic>
      <p:sp>
        <p:nvSpPr>
          <p:cNvPr id="47113" name="CasellaDiTesto 8"/>
          <p:cNvSpPr txBox="1">
            <a:spLocks noChangeArrowheads="1"/>
          </p:cNvSpPr>
          <p:nvPr/>
        </p:nvSpPr>
        <p:spPr bwMode="auto">
          <a:xfrm>
            <a:off x="8569325" y="3451225"/>
            <a:ext cx="3511550" cy="1754188"/>
          </a:xfrm>
          <a:prstGeom prst="rect">
            <a:avLst/>
          </a:prstGeom>
          <a:noFill/>
          <a:ln w="9525">
            <a:noFill/>
            <a:miter lim="800000"/>
            <a:headEnd/>
            <a:tailEnd/>
          </a:ln>
        </p:spPr>
        <p:txBody>
          <a:bodyPr>
            <a:spAutoFit/>
          </a:bodyPr>
          <a:lstStyle/>
          <a:p>
            <a:r>
              <a:rPr lang="it-IT">
                <a:latin typeface="Calibri" pitchFamily="34" charset="0"/>
              </a:rPr>
              <a:t>•Exhaust recombination</a:t>
            </a:r>
          </a:p>
          <a:p>
            <a:r>
              <a:rPr lang="it-IT">
                <a:latin typeface="Calibri" pitchFamily="34" charset="0"/>
              </a:rPr>
              <a:t>•Combustion improvement (PM, HC, CO)</a:t>
            </a:r>
          </a:p>
          <a:p>
            <a:r>
              <a:rPr lang="it-IT">
                <a:latin typeface="Calibri" pitchFamily="34" charset="0"/>
              </a:rPr>
              <a:t>•Active role on nytrogen oxides</a:t>
            </a:r>
          </a:p>
          <a:p>
            <a:r>
              <a:rPr lang="it-IT">
                <a:latin typeface="Calibri" pitchFamily="34" charset="0"/>
              </a:rPr>
              <a:t>•BSFC improvement</a:t>
            </a:r>
          </a:p>
          <a:p>
            <a:endParaRPr lang="it-IT">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915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4C62A66-3A35-4744-870B-658BB26565A2}" type="slidenum">
              <a:rPr lang="it-IT"/>
              <a:pPr>
                <a:defRPr/>
              </a:pPr>
              <a:t>18</a:t>
            </a:fld>
            <a:endParaRPr lang="it-IT"/>
          </a:p>
        </p:txBody>
      </p:sp>
      <p:sp>
        <p:nvSpPr>
          <p:cNvPr id="49157" name="CasellaDiTesto 3"/>
          <p:cNvSpPr txBox="1">
            <a:spLocks noChangeArrowheads="1"/>
          </p:cNvSpPr>
          <p:nvPr/>
        </p:nvSpPr>
        <p:spPr bwMode="auto">
          <a:xfrm>
            <a:off x="1666875" y="3040063"/>
            <a:ext cx="9070975" cy="646112"/>
          </a:xfrm>
          <a:prstGeom prst="rect">
            <a:avLst/>
          </a:prstGeom>
          <a:noFill/>
          <a:ln w="9525">
            <a:noFill/>
            <a:miter lim="800000"/>
            <a:headEnd/>
            <a:tailEnd/>
          </a:ln>
        </p:spPr>
        <p:txBody>
          <a:bodyPr wrap="none">
            <a:spAutoFit/>
          </a:bodyPr>
          <a:lstStyle/>
          <a:p>
            <a:r>
              <a:rPr lang="it-IT" sz="3600" b="1">
                <a:latin typeface="Calibri" pitchFamily="34" charset="0"/>
              </a:rPr>
              <a:t>Conventional System for Hydrogen Generation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120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03E080F6-25DF-4501-86D2-EF906CF0B64E}" type="slidenum">
              <a:rPr lang="it-IT"/>
              <a:pPr>
                <a:defRPr/>
              </a:pPr>
              <a:t>19</a:t>
            </a:fld>
            <a:endParaRPr lang="it-IT"/>
          </a:p>
        </p:txBody>
      </p:sp>
      <p:pic>
        <p:nvPicPr>
          <p:cNvPr id="51205" name="Immagine 2"/>
          <p:cNvPicPr>
            <a:picLocks noChangeAspect="1"/>
          </p:cNvPicPr>
          <p:nvPr/>
        </p:nvPicPr>
        <p:blipFill>
          <a:blip r:embed="rId4"/>
          <a:srcRect/>
          <a:stretch>
            <a:fillRect/>
          </a:stretch>
        </p:blipFill>
        <p:spPr bwMode="auto">
          <a:xfrm>
            <a:off x="642938" y="615950"/>
            <a:ext cx="2430462" cy="2935288"/>
          </a:xfrm>
          <a:prstGeom prst="rect">
            <a:avLst/>
          </a:prstGeom>
          <a:noFill/>
          <a:ln w="9525">
            <a:noFill/>
            <a:miter lim="800000"/>
            <a:headEnd/>
            <a:tailEnd/>
          </a:ln>
        </p:spPr>
      </p:pic>
      <p:pic>
        <p:nvPicPr>
          <p:cNvPr id="51206" name="Immagine 3"/>
          <p:cNvPicPr>
            <a:picLocks noChangeAspect="1"/>
          </p:cNvPicPr>
          <p:nvPr/>
        </p:nvPicPr>
        <p:blipFill>
          <a:blip r:embed="rId5"/>
          <a:srcRect/>
          <a:stretch>
            <a:fillRect/>
          </a:stretch>
        </p:blipFill>
        <p:spPr bwMode="auto">
          <a:xfrm>
            <a:off x="4727575" y="2832100"/>
            <a:ext cx="1392238" cy="1025525"/>
          </a:xfrm>
          <a:prstGeom prst="rect">
            <a:avLst/>
          </a:prstGeom>
          <a:noFill/>
          <a:ln w="9525">
            <a:noFill/>
            <a:miter lim="800000"/>
            <a:headEnd/>
            <a:tailEnd/>
          </a:ln>
        </p:spPr>
      </p:pic>
      <p:pic>
        <p:nvPicPr>
          <p:cNvPr id="51207" name="Immagine 8"/>
          <p:cNvPicPr>
            <a:picLocks noChangeAspect="1"/>
          </p:cNvPicPr>
          <p:nvPr/>
        </p:nvPicPr>
        <p:blipFill>
          <a:blip r:embed="rId5"/>
          <a:srcRect/>
          <a:stretch>
            <a:fillRect/>
          </a:stretch>
        </p:blipFill>
        <p:spPr bwMode="auto">
          <a:xfrm>
            <a:off x="2709863" y="2832100"/>
            <a:ext cx="1393825" cy="1025525"/>
          </a:xfrm>
          <a:prstGeom prst="rect">
            <a:avLst/>
          </a:prstGeom>
          <a:noFill/>
          <a:ln w="9525">
            <a:noFill/>
            <a:miter lim="800000"/>
            <a:headEnd/>
            <a:tailEnd/>
          </a:ln>
        </p:spPr>
      </p:pic>
      <p:sp>
        <p:nvSpPr>
          <p:cNvPr id="7" name="Freccia giù 6"/>
          <p:cNvSpPr/>
          <p:nvPr/>
        </p:nvSpPr>
        <p:spPr>
          <a:xfrm>
            <a:off x="2709863" y="3994150"/>
            <a:ext cx="1336675" cy="985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1209" name="CasellaDiTesto 7"/>
          <p:cNvSpPr txBox="1">
            <a:spLocks noChangeArrowheads="1"/>
          </p:cNvSpPr>
          <p:nvPr/>
        </p:nvSpPr>
        <p:spPr bwMode="auto">
          <a:xfrm>
            <a:off x="3073400" y="4440238"/>
            <a:ext cx="566738" cy="369887"/>
          </a:xfrm>
          <a:prstGeom prst="rect">
            <a:avLst/>
          </a:prstGeom>
          <a:noFill/>
          <a:ln w="9525">
            <a:noFill/>
            <a:miter lim="800000"/>
            <a:headEnd/>
            <a:tailEnd/>
          </a:ln>
        </p:spPr>
        <p:txBody>
          <a:bodyPr wrap="none">
            <a:spAutoFit/>
          </a:bodyPr>
          <a:lstStyle/>
          <a:p>
            <a:r>
              <a:rPr lang="it-IT">
                <a:latin typeface="Calibri" pitchFamily="34" charset="0"/>
              </a:rPr>
              <a:t>cost</a:t>
            </a:r>
          </a:p>
        </p:txBody>
      </p:sp>
      <p:sp>
        <p:nvSpPr>
          <p:cNvPr id="13" name="Freccia giù 12"/>
          <p:cNvSpPr/>
          <p:nvPr/>
        </p:nvSpPr>
        <p:spPr>
          <a:xfrm flipV="1">
            <a:off x="4614863" y="3989388"/>
            <a:ext cx="1447800" cy="982662"/>
          </a:xfrm>
          <a:prstGeom prst="downArrow">
            <a:avLst>
              <a:gd name="adj1" fmla="val 50000"/>
              <a:gd name="adj2" fmla="val 5434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1211" name="CasellaDiTesto 9"/>
          <p:cNvSpPr txBox="1">
            <a:spLocks noChangeArrowheads="1"/>
          </p:cNvSpPr>
          <p:nvPr/>
        </p:nvSpPr>
        <p:spPr bwMode="auto">
          <a:xfrm>
            <a:off x="4965700" y="4168775"/>
            <a:ext cx="857250" cy="369888"/>
          </a:xfrm>
          <a:prstGeom prst="rect">
            <a:avLst/>
          </a:prstGeom>
          <a:noFill/>
          <a:ln w="9525">
            <a:noFill/>
            <a:miter lim="800000"/>
            <a:headEnd/>
            <a:tailEnd/>
          </a:ln>
        </p:spPr>
        <p:txBody>
          <a:bodyPr wrap="none">
            <a:spAutoFit/>
          </a:bodyPr>
          <a:lstStyle/>
          <a:p>
            <a:r>
              <a:rPr lang="it-IT">
                <a:latin typeface="Calibri" pitchFamily="34" charset="0"/>
              </a:rPr>
              <a:t>benefit</a:t>
            </a:r>
          </a:p>
        </p:txBody>
      </p:sp>
      <p:pic>
        <p:nvPicPr>
          <p:cNvPr id="51212" name="Immagine 13"/>
          <p:cNvPicPr>
            <a:picLocks noChangeAspect="1"/>
          </p:cNvPicPr>
          <p:nvPr/>
        </p:nvPicPr>
        <p:blipFill>
          <a:blip r:embed="rId6"/>
          <a:srcRect/>
          <a:stretch>
            <a:fillRect/>
          </a:stretch>
        </p:blipFill>
        <p:spPr bwMode="auto">
          <a:xfrm>
            <a:off x="4768850" y="5154613"/>
            <a:ext cx="1195388" cy="785812"/>
          </a:xfrm>
          <a:prstGeom prst="rect">
            <a:avLst/>
          </a:prstGeom>
          <a:noFill/>
          <a:ln w="9525">
            <a:noFill/>
            <a:miter lim="800000"/>
            <a:headEnd/>
            <a:tailEnd/>
          </a:ln>
        </p:spPr>
      </p:pic>
      <p:pic>
        <p:nvPicPr>
          <p:cNvPr id="51213" name="Immagine 14"/>
          <p:cNvPicPr>
            <a:picLocks noChangeAspect="1"/>
          </p:cNvPicPr>
          <p:nvPr/>
        </p:nvPicPr>
        <p:blipFill>
          <a:blip r:embed="rId7"/>
          <a:srcRect/>
          <a:stretch>
            <a:fillRect/>
          </a:stretch>
        </p:blipFill>
        <p:spPr bwMode="auto">
          <a:xfrm>
            <a:off x="1739900" y="5383213"/>
            <a:ext cx="1157288" cy="747712"/>
          </a:xfrm>
          <a:prstGeom prst="rect">
            <a:avLst/>
          </a:prstGeom>
          <a:noFill/>
          <a:ln w="9525">
            <a:noFill/>
            <a:miter lim="800000"/>
            <a:headEnd/>
            <a:tailEnd/>
          </a:ln>
        </p:spPr>
      </p:pic>
      <p:pic>
        <p:nvPicPr>
          <p:cNvPr id="51214" name="Immagine 16"/>
          <p:cNvPicPr>
            <a:picLocks noChangeAspect="1"/>
          </p:cNvPicPr>
          <p:nvPr/>
        </p:nvPicPr>
        <p:blipFill>
          <a:blip r:embed="rId7"/>
          <a:srcRect/>
          <a:stretch>
            <a:fillRect/>
          </a:stretch>
        </p:blipFill>
        <p:spPr bwMode="auto">
          <a:xfrm>
            <a:off x="3176588" y="5383213"/>
            <a:ext cx="1157287" cy="747712"/>
          </a:xfrm>
          <a:prstGeom prst="rect">
            <a:avLst/>
          </a:prstGeom>
          <a:noFill/>
          <a:ln w="9525">
            <a:noFill/>
            <a:miter lim="800000"/>
            <a:headEnd/>
            <a:tailEnd/>
          </a:ln>
        </p:spPr>
      </p:pic>
      <p:sp>
        <p:nvSpPr>
          <p:cNvPr id="51215" name="CasellaDiTesto 17"/>
          <p:cNvSpPr txBox="1">
            <a:spLocks noChangeArrowheads="1"/>
          </p:cNvSpPr>
          <p:nvPr/>
        </p:nvSpPr>
        <p:spPr bwMode="auto">
          <a:xfrm>
            <a:off x="5257800" y="6072188"/>
            <a:ext cx="415925" cy="369887"/>
          </a:xfrm>
          <a:prstGeom prst="rect">
            <a:avLst/>
          </a:prstGeom>
          <a:noFill/>
          <a:ln w="9525">
            <a:noFill/>
            <a:miter lim="800000"/>
            <a:headEnd/>
            <a:tailEnd/>
          </a:ln>
        </p:spPr>
        <p:txBody>
          <a:bodyPr wrap="none">
            <a:spAutoFit/>
          </a:bodyPr>
          <a:lstStyle/>
          <a:p>
            <a:r>
              <a:rPr lang="it-IT" b="1">
                <a:latin typeface="Calibri" pitchFamily="34" charset="0"/>
              </a:rPr>
              <a:t>O</a:t>
            </a:r>
            <a:r>
              <a:rPr lang="it-IT" b="1" baseline="-25000">
                <a:latin typeface="Calibri" pitchFamily="34" charset="0"/>
              </a:rPr>
              <a:t>2</a:t>
            </a:r>
            <a:endParaRPr lang="it-IT" b="1">
              <a:latin typeface="Calibri" pitchFamily="34" charset="0"/>
            </a:endParaRPr>
          </a:p>
        </p:txBody>
      </p:sp>
      <p:sp>
        <p:nvSpPr>
          <p:cNvPr id="51216" name="CasellaDiTesto 18"/>
          <p:cNvSpPr txBox="1">
            <a:spLocks noChangeArrowheads="1"/>
          </p:cNvSpPr>
          <p:nvPr/>
        </p:nvSpPr>
        <p:spPr bwMode="auto">
          <a:xfrm>
            <a:off x="3506788" y="6116638"/>
            <a:ext cx="631825" cy="369887"/>
          </a:xfrm>
          <a:prstGeom prst="rect">
            <a:avLst/>
          </a:prstGeom>
          <a:noFill/>
          <a:ln w="9525">
            <a:noFill/>
            <a:miter lim="800000"/>
            <a:headEnd/>
            <a:tailEnd/>
          </a:ln>
        </p:spPr>
        <p:txBody>
          <a:bodyPr>
            <a:spAutoFit/>
          </a:bodyPr>
          <a:lstStyle/>
          <a:p>
            <a:r>
              <a:rPr lang="it-IT" b="1">
                <a:latin typeface="Calibri" pitchFamily="34" charset="0"/>
              </a:rPr>
              <a:t>H</a:t>
            </a:r>
            <a:r>
              <a:rPr lang="it-IT" b="1" baseline="-25000">
                <a:latin typeface="Calibri" pitchFamily="34" charset="0"/>
              </a:rPr>
              <a:t>2</a:t>
            </a:r>
            <a:endParaRPr lang="it-IT" b="1">
              <a:latin typeface="Calibri" pitchFamily="34" charset="0"/>
            </a:endParaRPr>
          </a:p>
        </p:txBody>
      </p:sp>
      <p:sp>
        <p:nvSpPr>
          <p:cNvPr id="51217" name="CasellaDiTesto 20"/>
          <p:cNvSpPr txBox="1">
            <a:spLocks noChangeArrowheads="1"/>
          </p:cNvSpPr>
          <p:nvPr/>
        </p:nvSpPr>
        <p:spPr bwMode="auto">
          <a:xfrm>
            <a:off x="1925638" y="6081713"/>
            <a:ext cx="630237" cy="369887"/>
          </a:xfrm>
          <a:prstGeom prst="rect">
            <a:avLst/>
          </a:prstGeom>
          <a:noFill/>
          <a:ln w="9525">
            <a:noFill/>
            <a:miter lim="800000"/>
            <a:headEnd/>
            <a:tailEnd/>
          </a:ln>
        </p:spPr>
        <p:txBody>
          <a:bodyPr>
            <a:spAutoFit/>
          </a:bodyPr>
          <a:lstStyle/>
          <a:p>
            <a:r>
              <a:rPr lang="it-IT" b="1">
                <a:latin typeface="Calibri" pitchFamily="34" charset="0"/>
              </a:rPr>
              <a:t>H</a:t>
            </a:r>
            <a:r>
              <a:rPr lang="it-IT" b="1" baseline="-25000">
                <a:latin typeface="Calibri" pitchFamily="34" charset="0"/>
              </a:rPr>
              <a:t>2</a:t>
            </a:r>
            <a:endParaRPr lang="it-IT" b="1">
              <a:latin typeface="Calibri" pitchFamily="34" charset="0"/>
            </a:endParaRPr>
          </a:p>
        </p:txBody>
      </p:sp>
      <p:sp>
        <p:nvSpPr>
          <p:cNvPr id="51218" name="CasellaDiTesto 21"/>
          <p:cNvSpPr txBox="1">
            <a:spLocks noChangeArrowheads="1"/>
          </p:cNvSpPr>
          <p:nvPr/>
        </p:nvSpPr>
        <p:spPr bwMode="auto">
          <a:xfrm>
            <a:off x="3784600" y="1344613"/>
            <a:ext cx="1884363" cy="708025"/>
          </a:xfrm>
          <a:prstGeom prst="rect">
            <a:avLst/>
          </a:prstGeom>
          <a:noFill/>
          <a:ln w="9525">
            <a:noFill/>
            <a:miter lim="800000"/>
            <a:headEnd/>
            <a:tailEnd/>
          </a:ln>
        </p:spPr>
        <p:txBody>
          <a:bodyPr>
            <a:spAutoFit/>
          </a:bodyPr>
          <a:lstStyle/>
          <a:p>
            <a:r>
              <a:rPr lang="it-IT" sz="2000" b="1">
                <a:latin typeface="Calibri" pitchFamily="34" charset="0"/>
              </a:rPr>
              <a:t>Typical Basic</a:t>
            </a:r>
          </a:p>
          <a:p>
            <a:r>
              <a:rPr lang="it-IT" sz="2000" b="1">
                <a:latin typeface="Calibri" pitchFamily="34" charset="0"/>
              </a:rPr>
              <a:t>Electrolitic Cell</a:t>
            </a:r>
          </a:p>
        </p:txBody>
      </p:sp>
      <p:sp>
        <p:nvSpPr>
          <p:cNvPr id="51219" name="CasellaDiTesto 22"/>
          <p:cNvSpPr txBox="1">
            <a:spLocks noChangeArrowheads="1"/>
          </p:cNvSpPr>
          <p:nvPr/>
        </p:nvSpPr>
        <p:spPr bwMode="auto">
          <a:xfrm>
            <a:off x="6613525" y="906463"/>
            <a:ext cx="5024438" cy="915987"/>
          </a:xfrm>
          <a:prstGeom prst="rect">
            <a:avLst/>
          </a:prstGeom>
          <a:noFill/>
          <a:ln w="9525">
            <a:noFill/>
            <a:miter lim="800000"/>
            <a:headEnd/>
            <a:tailEnd/>
          </a:ln>
        </p:spPr>
        <p:txBody>
          <a:bodyPr wrap="none">
            <a:spAutoFit/>
          </a:bodyPr>
          <a:lstStyle/>
          <a:p>
            <a:r>
              <a:rPr lang="it-IT">
                <a:latin typeface="Calibri" pitchFamily="34" charset="0"/>
              </a:rPr>
              <a:t>Supplying electric energy it’s possible the scission of</a:t>
            </a:r>
          </a:p>
          <a:p>
            <a:r>
              <a:rPr lang="it-IT">
                <a:latin typeface="Calibri" pitchFamily="34" charset="0"/>
              </a:rPr>
              <a:t>water mulecules obtaining hydrogen and oxygen, as</a:t>
            </a:r>
          </a:p>
          <a:p>
            <a:r>
              <a:rPr lang="it-IT">
                <a:latin typeface="Calibri" pitchFamily="34" charset="0"/>
              </a:rPr>
              <a:t>demonstrated by electrochemical Faraday laws.</a:t>
            </a:r>
          </a:p>
        </p:txBody>
      </p:sp>
      <p:sp>
        <p:nvSpPr>
          <p:cNvPr id="51220" name="CasellaDiTesto 23"/>
          <p:cNvSpPr txBox="1">
            <a:spLocks noChangeArrowheads="1"/>
          </p:cNvSpPr>
          <p:nvPr/>
        </p:nvSpPr>
        <p:spPr bwMode="auto">
          <a:xfrm>
            <a:off x="6667500" y="2033588"/>
            <a:ext cx="719138" cy="366712"/>
          </a:xfrm>
          <a:prstGeom prst="rect">
            <a:avLst/>
          </a:prstGeom>
          <a:noFill/>
          <a:ln w="9525">
            <a:noFill/>
            <a:miter lim="800000"/>
            <a:headEnd/>
            <a:tailEnd/>
          </a:ln>
        </p:spPr>
        <p:txBody>
          <a:bodyPr wrap="none">
            <a:spAutoFit/>
          </a:bodyPr>
          <a:lstStyle/>
          <a:p>
            <a:r>
              <a:rPr lang="en-US">
                <a:latin typeface="Calibri" pitchFamily="34" charset="0"/>
              </a:rPr>
              <a:t>But….</a:t>
            </a:r>
          </a:p>
        </p:txBody>
      </p:sp>
      <p:sp>
        <p:nvSpPr>
          <p:cNvPr id="51221" name="CasellaDiTesto 24"/>
          <p:cNvSpPr txBox="1">
            <a:spLocks noChangeArrowheads="1"/>
          </p:cNvSpPr>
          <p:nvPr/>
        </p:nvSpPr>
        <p:spPr bwMode="auto">
          <a:xfrm>
            <a:off x="6667500" y="2598738"/>
            <a:ext cx="2211388" cy="366712"/>
          </a:xfrm>
          <a:prstGeom prst="rect">
            <a:avLst/>
          </a:prstGeom>
          <a:noFill/>
          <a:ln w="9525">
            <a:noFill/>
            <a:miter lim="800000"/>
            <a:headEnd/>
            <a:tailEnd/>
          </a:ln>
        </p:spPr>
        <p:txBody>
          <a:bodyPr wrap="none">
            <a:spAutoFit/>
          </a:bodyPr>
          <a:lstStyle/>
          <a:p>
            <a:r>
              <a:rPr lang="it-IT">
                <a:latin typeface="Calibri" pitchFamily="34" charset="0"/>
              </a:rPr>
              <a:t>Such process requires</a:t>
            </a:r>
          </a:p>
        </p:txBody>
      </p:sp>
      <p:sp>
        <p:nvSpPr>
          <p:cNvPr id="51222" name="CasellaDiTesto 25"/>
          <p:cNvSpPr txBox="1">
            <a:spLocks noChangeArrowheads="1"/>
          </p:cNvSpPr>
          <p:nvPr/>
        </p:nvSpPr>
        <p:spPr bwMode="auto">
          <a:xfrm>
            <a:off x="6699250" y="3944938"/>
            <a:ext cx="4708525" cy="366712"/>
          </a:xfrm>
          <a:prstGeom prst="rect">
            <a:avLst/>
          </a:prstGeom>
          <a:noFill/>
          <a:ln w="9525">
            <a:noFill/>
            <a:miter lim="800000"/>
            <a:headEnd/>
            <a:tailEnd/>
          </a:ln>
        </p:spPr>
        <p:txBody>
          <a:bodyPr wrap="none">
            <a:spAutoFit/>
          </a:bodyPr>
          <a:lstStyle/>
          <a:p>
            <a:r>
              <a:rPr lang="it-IT" b="1" u="sng">
                <a:latin typeface="Calibri" pitchFamily="34" charset="0"/>
              </a:rPr>
              <a:t>Total energy given: 286,1 kJ/mol (0.07947 kWh)</a:t>
            </a:r>
          </a:p>
        </p:txBody>
      </p:sp>
      <p:pic>
        <p:nvPicPr>
          <p:cNvPr id="51223" name="Immagine 26"/>
          <p:cNvPicPr>
            <a:picLocks noChangeAspect="1"/>
          </p:cNvPicPr>
          <p:nvPr/>
        </p:nvPicPr>
        <p:blipFill>
          <a:blip r:embed="rId8"/>
          <a:srcRect t="3497" b="3497"/>
          <a:stretch>
            <a:fillRect/>
          </a:stretch>
        </p:blipFill>
        <p:spPr bwMode="auto">
          <a:xfrm>
            <a:off x="6699250" y="4446588"/>
            <a:ext cx="5067300" cy="368300"/>
          </a:xfrm>
          <a:prstGeom prst="rect">
            <a:avLst/>
          </a:prstGeom>
          <a:noFill/>
          <a:ln w="9525">
            <a:noFill/>
            <a:miter lim="800000"/>
            <a:headEnd/>
            <a:tailEnd/>
          </a:ln>
        </p:spPr>
      </p:pic>
      <p:pic>
        <p:nvPicPr>
          <p:cNvPr id="51224" name="Immagine 27"/>
          <p:cNvPicPr>
            <a:picLocks noChangeAspect="1"/>
          </p:cNvPicPr>
          <p:nvPr/>
        </p:nvPicPr>
        <p:blipFill>
          <a:blip r:embed="rId9"/>
          <a:srcRect/>
          <a:stretch>
            <a:fillRect/>
          </a:stretch>
        </p:blipFill>
        <p:spPr bwMode="auto">
          <a:xfrm>
            <a:off x="6661150" y="3111500"/>
            <a:ext cx="5105400" cy="609600"/>
          </a:xfrm>
          <a:prstGeom prst="rect">
            <a:avLst/>
          </a:prstGeom>
          <a:noFill/>
          <a:ln w="9525">
            <a:noFill/>
            <a:miter lim="800000"/>
            <a:headEnd/>
            <a:tailEnd/>
          </a:ln>
        </p:spPr>
      </p:pic>
      <p:sp>
        <p:nvSpPr>
          <p:cNvPr id="51225" name="CasellaDiTesto 28"/>
          <p:cNvSpPr txBox="1">
            <a:spLocks noChangeArrowheads="1"/>
          </p:cNvSpPr>
          <p:nvPr/>
        </p:nvSpPr>
        <p:spPr bwMode="auto">
          <a:xfrm>
            <a:off x="6470650" y="5345113"/>
            <a:ext cx="5694363" cy="366712"/>
          </a:xfrm>
          <a:prstGeom prst="rect">
            <a:avLst/>
          </a:prstGeom>
          <a:noFill/>
          <a:ln w="9525">
            <a:noFill/>
            <a:miter lim="800000"/>
            <a:headEnd/>
            <a:tailEnd/>
          </a:ln>
        </p:spPr>
        <p:txBody>
          <a:bodyPr wrap="none">
            <a:spAutoFit/>
          </a:bodyPr>
          <a:lstStyle/>
          <a:p>
            <a:r>
              <a:rPr lang="it-IT" b="1" u="sng">
                <a:latin typeface="Calibri" pitchFamily="34" charset="0"/>
              </a:rPr>
              <a:t>Total energy available (ideally): 242 kJ/mol (0.06722 kWh)</a:t>
            </a:r>
          </a:p>
        </p:txBody>
      </p:sp>
      <p:sp>
        <p:nvSpPr>
          <p:cNvPr id="51226" name="CasellaDiTesto 29"/>
          <p:cNvSpPr txBox="1">
            <a:spLocks noChangeArrowheads="1"/>
          </p:cNvSpPr>
          <p:nvPr/>
        </p:nvSpPr>
        <p:spPr bwMode="auto">
          <a:xfrm>
            <a:off x="6364288" y="5661025"/>
            <a:ext cx="5627687" cy="641350"/>
          </a:xfrm>
          <a:prstGeom prst="rect">
            <a:avLst/>
          </a:prstGeom>
          <a:noFill/>
          <a:ln w="9525">
            <a:noFill/>
            <a:miter lim="800000"/>
            <a:headEnd/>
            <a:tailEnd/>
          </a:ln>
        </p:spPr>
        <p:txBody>
          <a:bodyPr wrap="none">
            <a:spAutoFit/>
          </a:bodyPr>
          <a:lstStyle/>
          <a:p>
            <a:r>
              <a:rPr lang="it-IT">
                <a:latin typeface="Calibri" pitchFamily="34" charset="0"/>
              </a:rPr>
              <a:t>In ideal combustion conditions of produced hydrogen, it’s</a:t>
            </a:r>
          </a:p>
          <a:p>
            <a:r>
              <a:rPr lang="it-IT">
                <a:latin typeface="Calibri" pitchFamily="34" charset="0"/>
              </a:rPr>
              <a:t>possible use just the 85% of used energy for its production</a:t>
            </a:r>
          </a:p>
        </p:txBody>
      </p:sp>
      <p:sp>
        <p:nvSpPr>
          <p:cNvPr id="51227" name="CasellaDiTesto 23"/>
          <p:cNvSpPr txBox="1">
            <a:spLocks noChangeArrowheads="1"/>
          </p:cNvSpPr>
          <p:nvPr/>
        </p:nvSpPr>
        <p:spPr bwMode="auto">
          <a:xfrm>
            <a:off x="6469063" y="4867275"/>
            <a:ext cx="5519737" cy="336550"/>
          </a:xfrm>
          <a:prstGeom prst="rect">
            <a:avLst/>
          </a:prstGeom>
          <a:noFill/>
          <a:ln w="9525">
            <a:noFill/>
            <a:miter lim="800000"/>
            <a:headEnd/>
            <a:tailEnd/>
          </a:ln>
        </p:spPr>
        <p:txBody>
          <a:bodyPr>
            <a:spAutoFit/>
          </a:bodyPr>
          <a:lstStyle/>
          <a:p>
            <a:r>
              <a:rPr lang="en-US" sz="1600">
                <a:latin typeface="Calibri" pitchFamily="34" charset="0"/>
              </a:rPr>
              <a:t>[</a:t>
            </a:r>
            <a:r>
              <a:rPr lang="en-US" sz="1600" u="sng">
                <a:latin typeface="Calibri" pitchFamily="34" charset="0"/>
              </a:rPr>
              <a:t>242 kJ/mol</a:t>
            </a:r>
            <a:r>
              <a:rPr lang="en-US" sz="1600">
                <a:latin typeface="Calibri" pitchFamily="34" charset="0"/>
              </a:rPr>
              <a:t> is equivalent to </a:t>
            </a:r>
            <a:r>
              <a:rPr lang="en-US" sz="1600" u="sng">
                <a:latin typeface="Calibri" pitchFamily="34" charset="0"/>
              </a:rPr>
              <a:t>2.5 eV</a:t>
            </a:r>
            <a:r>
              <a:rPr lang="en-US" sz="1600">
                <a:latin typeface="Calibri" pitchFamily="34" charset="0"/>
              </a:rPr>
              <a:t> referred at single molecule]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38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E47F383-B49D-4F1E-8F50-915297AB6F9E}" type="slidenum">
              <a:rPr lang="it-IT"/>
              <a:pPr>
                <a:defRPr/>
              </a:pPr>
              <a:t>2</a:t>
            </a:fld>
            <a:endParaRPr lang="it-IT"/>
          </a:p>
        </p:txBody>
      </p:sp>
      <p:sp>
        <p:nvSpPr>
          <p:cNvPr id="16389" name="CasellaDiTesto 1"/>
          <p:cNvSpPr txBox="1">
            <a:spLocks noChangeArrowheads="1"/>
          </p:cNvSpPr>
          <p:nvPr/>
        </p:nvSpPr>
        <p:spPr bwMode="auto">
          <a:xfrm>
            <a:off x="711200" y="711200"/>
            <a:ext cx="6488113" cy="366713"/>
          </a:xfrm>
          <a:prstGeom prst="rect">
            <a:avLst/>
          </a:prstGeom>
          <a:noFill/>
          <a:ln w="9525">
            <a:noFill/>
            <a:miter lim="800000"/>
            <a:headEnd/>
            <a:tailEnd/>
          </a:ln>
        </p:spPr>
        <p:txBody>
          <a:bodyPr>
            <a:spAutoFit/>
          </a:bodyPr>
          <a:lstStyle/>
          <a:p>
            <a:r>
              <a:rPr lang="it-IT">
                <a:latin typeface="Calibri" pitchFamily="34" charset="0"/>
              </a:rPr>
              <a:t>The company "Hydromoving srl" is located in </a:t>
            </a:r>
            <a:r>
              <a:rPr lang="it-IT" b="1">
                <a:latin typeface="Calibri" pitchFamily="34" charset="0"/>
              </a:rPr>
              <a:t>Fossacesia (CH), Italy</a:t>
            </a:r>
          </a:p>
        </p:txBody>
      </p:sp>
      <p:pic>
        <p:nvPicPr>
          <p:cNvPr id="16390" name="Immagine 2"/>
          <p:cNvPicPr>
            <a:picLocks noChangeAspect="1"/>
          </p:cNvPicPr>
          <p:nvPr/>
        </p:nvPicPr>
        <p:blipFill>
          <a:blip r:embed="rId4"/>
          <a:srcRect/>
          <a:stretch>
            <a:fillRect/>
          </a:stretch>
        </p:blipFill>
        <p:spPr bwMode="auto">
          <a:xfrm>
            <a:off x="1552575" y="1404938"/>
            <a:ext cx="8751888" cy="3590925"/>
          </a:xfrm>
          <a:prstGeom prst="rect">
            <a:avLst/>
          </a:prstGeom>
          <a:noFill/>
          <a:ln w="9525">
            <a:noFill/>
            <a:miter lim="800000"/>
            <a:headEnd/>
            <a:tailEnd/>
          </a:ln>
        </p:spPr>
      </p:pic>
      <p:sp>
        <p:nvSpPr>
          <p:cNvPr id="16391" name="CasellaDiTesto 3"/>
          <p:cNvSpPr txBox="1">
            <a:spLocks noChangeArrowheads="1"/>
          </p:cNvSpPr>
          <p:nvPr/>
        </p:nvSpPr>
        <p:spPr bwMode="auto">
          <a:xfrm>
            <a:off x="711200" y="4953000"/>
            <a:ext cx="7475538" cy="2014538"/>
          </a:xfrm>
          <a:prstGeom prst="rect">
            <a:avLst/>
          </a:prstGeom>
          <a:noFill/>
          <a:ln w="9525">
            <a:noFill/>
            <a:miter lim="800000"/>
            <a:headEnd/>
            <a:tailEnd/>
          </a:ln>
        </p:spPr>
        <p:txBody>
          <a:bodyPr>
            <a:spAutoFit/>
          </a:bodyPr>
          <a:lstStyle/>
          <a:p>
            <a:endParaRPr lang="it-IT">
              <a:latin typeface="Calibri" pitchFamily="34" charset="0"/>
            </a:endParaRPr>
          </a:p>
          <a:p>
            <a:r>
              <a:rPr lang="it-IT">
                <a:latin typeface="Calibri" pitchFamily="34" charset="0"/>
              </a:rPr>
              <a:t>For info and more</a:t>
            </a:r>
            <a:r>
              <a:rPr lang="cs-CZ">
                <a:latin typeface="Calibri" pitchFamily="34" charset="0"/>
              </a:rPr>
              <a:t>                                      </a:t>
            </a:r>
            <a:r>
              <a:rPr lang="cs-CZ" b="1">
                <a:latin typeface="Calibri" pitchFamily="34" charset="0"/>
              </a:rPr>
              <a:t>+39 339 783 5888</a:t>
            </a:r>
          </a:p>
          <a:p>
            <a:r>
              <a:rPr lang="cs-CZ" b="1">
                <a:latin typeface="Calibri" pitchFamily="34" charset="0"/>
              </a:rPr>
              <a:t>                                                                      +39 331 2404681</a:t>
            </a:r>
          </a:p>
          <a:p>
            <a:endParaRPr lang="cs-CZ" b="1">
              <a:latin typeface="Calibri" pitchFamily="34" charset="0"/>
            </a:endParaRPr>
          </a:p>
          <a:p>
            <a:r>
              <a:rPr lang="cs-CZ" b="1">
                <a:latin typeface="Calibri" pitchFamily="34" charset="0"/>
              </a:rPr>
              <a:t>				 </a:t>
            </a:r>
            <a:r>
              <a:rPr lang="cs-CZ" b="1">
                <a:latin typeface="Calibri" pitchFamily="34" charset="0"/>
                <a:hlinkClick r:id="rId5"/>
              </a:rPr>
              <a:t>info@hydromoving.com</a:t>
            </a:r>
            <a:endParaRPr lang="cs-CZ" b="1">
              <a:latin typeface="Calibri" pitchFamily="34" charset="0"/>
            </a:endParaRPr>
          </a:p>
          <a:p>
            <a:br>
              <a:rPr lang="cs-CZ">
                <a:latin typeface="Calibri" pitchFamily="34" charset="0"/>
              </a:rPr>
            </a:br>
            <a:endParaRPr lang="it-IT">
              <a:latin typeface="Calibri" pitchFamily="34" charset="0"/>
            </a:endParaRPr>
          </a:p>
        </p:txBody>
      </p:sp>
      <p:pic>
        <p:nvPicPr>
          <p:cNvPr id="16392" name="Immagine 6"/>
          <p:cNvPicPr>
            <a:picLocks noChangeAspect="1"/>
          </p:cNvPicPr>
          <p:nvPr/>
        </p:nvPicPr>
        <p:blipFill>
          <a:blip r:embed="rId6"/>
          <a:srcRect/>
          <a:stretch>
            <a:fillRect/>
          </a:stretch>
        </p:blipFill>
        <p:spPr bwMode="auto">
          <a:xfrm>
            <a:off x="3954463" y="6013450"/>
            <a:ext cx="393700" cy="360363"/>
          </a:xfrm>
          <a:prstGeom prst="rect">
            <a:avLst/>
          </a:prstGeom>
          <a:noFill/>
          <a:ln w="9525">
            <a:noFill/>
            <a:miter lim="800000"/>
            <a:headEnd/>
            <a:tailEnd/>
          </a:ln>
        </p:spPr>
      </p:pic>
      <p:pic>
        <p:nvPicPr>
          <p:cNvPr id="16393" name="Immagine 7"/>
          <p:cNvPicPr>
            <a:picLocks noChangeAspect="1"/>
          </p:cNvPicPr>
          <p:nvPr/>
        </p:nvPicPr>
        <p:blipFill>
          <a:blip r:embed="rId7"/>
          <a:srcRect/>
          <a:stretch>
            <a:fillRect/>
          </a:stretch>
        </p:blipFill>
        <p:spPr bwMode="auto">
          <a:xfrm>
            <a:off x="3941763" y="5370513"/>
            <a:ext cx="406400" cy="40798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57DBA483-F6CD-456E-A652-A99687BD19BB}" type="slidenum">
              <a:rPr lang="it-IT"/>
              <a:pPr>
                <a:defRPr/>
              </a:pPr>
              <a:t>20</a:t>
            </a:fld>
            <a:endParaRPr lang="it-IT"/>
          </a:p>
        </p:txBody>
      </p:sp>
      <p:sp>
        <p:nvSpPr>
          <p:cNvPr id="53253" name="CasellaDiTesto 1"/>
          <p:cNvSpPr txBox="1">
            <a:spLocks noChangeArrowheads="1"/>
          </p:cNvSpPr>
          <p:nvPr/>
        </p:nvSpPr>
        <p:spPr bwMode="auto">
          <a:xfrm>
            <a:off x="4330700" y="569913"/>
            <a:ext cx="4173538" cy="369887"/>
          </a:xfrm>
          <a:prstGeom prst="rect">
            <a:avLst/>
          </a:prstGeom>
          <a:noFill/>
          <a:ln w="9525">
            <a:noFill/>
            <a:miter lim="800000"/>
            <a:headEnd/>
            <a:tailEnd/>
          </a:ln>
        </p:spPr>
        <p:txBody>
          <a:bodyPr wrap="none">
            <a:spAutoFit/>
          </a:bodyPr>
          <a:lstStyle/>
          <a:p>
            <a:r>
              <a:rPr lang="it-IT" b="1" i="1">
                <a:latin typeface="Calibri" pitchFamily="34" charset="0"/>
              </a:rPr>
              <a:t>Supplying a cell using the engine’s power:</a:t>
            </a:r>
          </a:p>
        </p:txBody>
      </p:sp>
      <p:pic>
        <p:nvPicPr>
          <p:cNvPr id="53254" name="Immagine 2"/>
          <p:cNvPicPr>
            <a:picLocks noChangeAspect="1"/>
          </p:cNvPicPr>
          <p:nvPr/>
        </p:nvPicPr>
        <p:blipFill>
          <a:blip r:embed="rId4"/>
          <a:srcRect/>
          <a:stretch>
            <a:fillRect/>
          </a:stretch>
        </p:blipFill>
        <p:spPr bwMode="auto">
          <a:xfrm>
            <a:off x="131763" y="3508375"/>
            <a:ext cx="3754437" cy="3003550"/>
          </a:xfrm>
          <a:prstGeom prst="rect">
            <a:avLst/>
          </a:prstGeom>
          <a:noFill/>
          <a:ln w="9525">
            <a:noFill/>
            <a:miter lim="800000"/>
            <a:headEnd/>
            <a:tailEnd/>
          </a:ln>
        </p:spPr>
      </p:pic>
      <p:pic>
        <p:nvPicPr>
          <p:cNvPr id="53255" name="Immagine 7"/>
          <p:cNvPicPr>
            <a:picLocks noChangeAspect="1"/>
          </p:cNvPicPr>
          <p:nvPr/>
        </p:nvPicPr>
        <p:blipFill>
          <a:blip r:embed="rId5"/>
          <a:srcRect/>
          <a:stretch>
            <a:fillRect/>
          </a:stretch>
        </p:blipFill>
        <p:spPr bwMode="auto">
          <a:xfrm>
            <a:off x="642938" y="615950"/>
            <a:ext cx="2430462" cy="2935288"/>
          </a:xfrm>
          <a:prstGeom prst="rect">
            <a:avLst/>
          </a:prstGeom>
          <a:noFill/>
          <a:ln w="9525">
            <a:noFill/>
            <a:miter lim="800000"/>
            <a:headEnd/>
            <a:tailEnd/>
          </a:ln>
        </p:spPr>
      </p:pic>
      <p:pic>
        <p:nvPicPr>
          <p:cNvPr id="53256" name="Immagine 3"/>
          <p:cNvPicPr>
            <a:picLocks noChangeAspect="1"/>
          </p:cNvPicPr>
          <p:nvPr/>
        </p:nvPicPr>
        <p:blipFill>
          <a:blip r:embed="rId6"/>
          <a:srcRect/>
          <a:stretch>
            <a:fillRect/>
          </a:stretch>
        </p:blipFill>
        <p:spPr bwMode="auto">
          <a:xfrm>
            <a:off x="3757613" y="1079500"/>
            <a:ext cx="8305800" cy="53975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529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88A2A8F1-E869-4DCB-B5F0-D83FB93E1A8D}" type="slidenum">
              <a:rPr lang="it-IT"/>
              <a:pPr>
                <a:defRPr/>
              </a:pPr>
              <a:t>21</a:t>
            </a:fld>
            <a:endParaRPr lang="it-IT"/>
          </a:p>
        </p:txBody>
      </p:sp>
      <p:sp>
        <p:nvSpPr>
          <p:cNvPr id="55301" name="CasellaDiTesto 6"/>
          <p:cNvSpPr txBox="1">
            <a:spLocks noChangeArrowheads="1"/>
          </p:cNvSpPr>
          <p:nvPr/>
        </p:nvSpPr>
        <p:spPr bwMode="auto">
          <a:xfrm>
            <a:off x="4330700" y="569913"/>
            <a:ext cx="4173538" cy="369887"/>
          </a:xfrm>
          <a:prstGeom prst="rect">
            <a:avLst/>
          </a:prstGeom>
          <a:noFill/>
          <a:ln w="9525">
            <a:noFill/>
            <a:miter lim="800000"/>
            <a:headEnd/>
            <a:tailEnd/>
          </a:ln>
        </p:spPr>
        <p:txBody>
          <a:bodyPr wrap="none">
            <a:spAutoFit/>
          </a:bodyPr>
          <a:lstStyle/>
          <a:p>
            <a:r>
              <a:rPr lang="it-IT" b="1" i="1">
                <a:latin typeface="Calibri" pitchFamily="34" charset="0"/>
              </a:rPr>
              <a:t>Supplying a cell using the engine’s power:</a:t>
            </a:r>
          </a:p>
        </p:txBody>
      </p:sp>
      <p:pic>
        <p:nvPicPr>
          <p:cNvPr id="55302" name="Immagine 1"/>
          <p:cNvPicPr>
            <a:picLocks noChangeAspect="1"/>
          </p:cNvPicPr>
          <p:nvPr/>
        </p:nvPicPr>
        <p:blipFill>
          <a:blip r:embed="rId4"/>
          <a:srcRect/>
          <a:stretch>
            <a:fillRect/>
          </a:stretch>
        </p:blipFill>
        <p:spPr bwMode="auto">
          <a:xfrm>
            <a:off x="342900" y="1122363"/>
            <a:ext cx="11649075" cy="52863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734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270A95F9-4192-4F5A-B4B6-05ABD917C498}" type="slidenum">
              <a:rPr lang="it-IT"/>
              <a:pPr>
                <a:defRPr/>
              </a:pPr>
              <a:t>22</a:t>
            </a:fld>
            <a:endParaRPr lang="it-IT"/>
          </a:p>
        </p:txBody>
      </p:sp>
      <p:sp>
        <p:nvSpPr>
          <p:cNvPr id="57349" name="CasellaDiTesto 1"/>
          <p:cNvSpPr txBox="1">
            <a:spLocks noChangeArrowheads="1"/>
          </p:cNvSpPr>
          <p:nvPr/>
        </p:nvSpPr>
        <p:spPr bwMode="auto">
          <a:xfrm>
            <a:off x="2476284" y="1189038"/>
            <a:ext cx="7287059" cy="4770537"/>
          </a:xfrm>
          <a:prstGeom prst="rect">
            <a:avLst/>
          </a:prstGeom>
          <a:noFill/>
          <a:ln w="9525">
            <a:noFill/>
            <a:miter lim="800000"/>
            <a:headEnd/>
            <a:tailEnd/>
          </a:ln>
        </p:spPr>
        <p:txBody>
          <a:bodyPr wrap="none">
            <a:spAutoFit/>
          </a:bodyPr>
          <a:lstStyle/>
          <a:p>
            <a:pPr algn="ctr"/>
            <a:r>
              <a:rPr lang="it-IT" sz="5400" b="1" dirty="0" err="1">
                <a:latin typeface="Calibri" pitchFamily="34" charset="0"/>
              </a:rPr>
              <a:t>Theoretical</a:t>
            </a:r>
            <a:r>
              <a:rPr lang="it-IT" sz="5400" b="1" dirty="0">
                <a:latin typeface="Calibri" pitchFamily="34" charset="0"/>
              </a:rPr>
              <a:t> Notes</a:t>
            </a:r>
          </a:p>
          <a:p>
            <a:pPr algn="ctr"/>
            <a:r>
              <a:rPr lang="it-IT" b="1" dirty="0" err="1">
                <a:latin typeface="Calibri" pitchFamily="34" charset="0"/>
              </a:rPr>
              <a:t>Patent</a:t>
            </a:r>
            <a:r>
              <a:rPr lang="it-IT" b="1" dirty="0">
                <a:latin typeface="Calibri" pitchFamily="34" charset="0"/>
              </a:rPr>
              <a:t> :</a:t>
            </a:r>
          </a:p>
          <a:p>
            <a:pPr algn="ctr"/>
            <a:r>
              <a:rPr lang="it-IT" b="1" dirty="0">
                <a:latin typeface="Calibri" pitchFamily="34" charset="0"/>
              </a:rPr>
              <a:t>0001404965</a:t>
            </a:r>
          </a:p>
          <a:p>
            <a:pPr algn="ctr"/>
            <a:r>
              <a:rPr lang="it-IT" b="1" dirty="0">
                <a:latin typeface="Calibri" pitchFamily="34" charset="0"/>
              </a:rPr>
              <a:t>0001405327</a:t>
            </a:r>
          </a:p>
          <a:p>
            <a:pPr algn="ctr"/>
            <a:endParaRPr lang="it-IT" sz="2400" b="1" dirty="0">
              <a:latin typeface="Calibri" pitchFamily="34" charset="0"/>
            </a:endParaRPr>
          </a:p>
          <a:p>
            <a:pPr algn="ctr"/>
            <a:endParaRPr lang="it-IT" sz="1000" b="1" dirty="0">
              <a:latin typeface="Calibri" pitchFamily="34" charset="0"/>
            </a:endParaRPr>
          </a:p>
          <a:p>
            <a:pPr algn="ctr"/>
            <a:r>
              <a:rPr lang="it-IT" sz="5400" dirty="0">
                <a:latin typeface="Calibri" pitchFamily="34" charset="0"/>
              </a:rPr>
              <a:t>Hydromoving Technology</a:t>
            </a:r>
            <a:endParaRPr lang="it-IT" sz="5400" b="1" dirty="0">
              <a:latin typeface="Calibri" pitchFamily="34" charset="0"/>
            </a:endParaRPr>
          </a:p>
          <a:p>
            <a:pPr algn="ctr"/>
            <a:r>
              <a:rPr lang="it-IT" sz="5400" dirty="0">
                <a:latin typeface="Calibri" pitchFamily="34" charset="0"/>
              </a:rPr>
              <a:t>How </a:t>
            </a:r>
            <a:r>
              <a:rPr lang="it-IT" sz="5400" dirty="0" err="1">
                <a:latin typeface="Calibri" pitchFamily="34" charset="0"/>
              </a:rPr>
              <a:t>it</a:t>
            </a:r>
            <a:r>
              <a:rPr lang="it-IT" sz="5400" dirty="0">
                <a:latin typeface="Calibri" pitchFamily="34" charset="0"/>
              </a:rPr>
              <a:t> </a:t>
            </a:r>
            <a:r>
              <a:rPr lang="it-IT" sz="5400" dirty="0" err="1">
                <a:latin typeface="Calibri" pitchFamily="34" charset="0"/>
              </a:rPr>
              <a:t>works</a:t>
            </a:r>
            <a:r>
              <a:rPr lang="it-IT" sz="5400" dirty="0">
                <a:latin typeface="Calibri" pitchFamily="34" charset="0"/>
              </a:rPr>
              <a:t> and </a:t>
            </a:r>
            <a:r>
              <a:rPr lang="it-IT" sz="5400" dirty="0" err="1">
                <a:latin typeface="Calibri" pitchFamily="34" charset="0"/>
              </a:rPr>
              <a:t>why</a:t>
            </a:r>
            <a:r>
              <a:rPr lang="it-IT" sz="5400" dirty="0">
                <a:latin typeface="Calibri" pitchFamily="34" charset="0"/>
              </a:rPr>
              <a:t> </a:t>
            </a:r>
          </a:p>
          <a:p>
            <a:pPr algn="ctr"/>
            <a:r>
              <a:rPr lang="it-IT" sz="5400" dirty="0" err="1">
                <a:latin typeface="Calibri" pitchFamily="34" charset="0"/>
              </a:rPr>
              <a:t>Requires</a:t>
            </a:r>
            <a:r>
              <a:rPr lang="it-IT" sz="5400" dirty="0">
                <a:latin typeface="Calibri" pitchFamily="34" charset="0"/>
              </a:rPr>
              <a:t> </a:t>
            </a:r>
            <a:r>
              <a:rPr lang="it-IT" sz="5400" dirty="0" err="1">
                <a:latin typeface="Calibri" pitchFamily="34" charset="0"/>
              </a:rPr>
              <a:t>very</a:t>
            </a:r>
            <a:r>
              <a:rPr lang="it-IT" sz="5400" dirty="0">
                <a:latin typeface="Calibri" pitchFamily="34" charset="0"/>
              </a:rPr>
              <a:t> low power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939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0F7C5E7D-EC10-4347-8E56-54E723CE5221}" type="slidenum">
              <a:rPr lang="it-IT"/>
              <a:pPr>
                <a:defRPr/>
              </a:pPr>
              <a:t>23</a:t>
            </a:fld>
            <a:endParaRPr lang="it-IT"/>
          </a:p>
        </p:txBody>
      </p:sp>
      <p:sp>
        <p:nvSpPr>
          <p:cNvPr id="59397" name="CasellaDiTesto 1"/>
          <p:cNvSpPr txBox="1">
            <a:spLocks noChangeArrowheads="1"/>
          </p:cNvSpPr>
          <p:nvPr/>
        </p:nvSpPr>
        <p:spPr bwMode="auto">
          <a:xfrm>
            <a:off x="328613" y="387350"/>
            <a:ext cx="7520136" cy="954107"/>
          </a:xfrm>
          <a:prstGeom prst="rect">
            <a:avLst/>
          </a:prstGeom>
          <a:noFill/>
          <a:ln w="9525">
            <a:noFill/>
            <a:miter lim="800000"/>
            <a:headEnd/>
            <a:tailEnd/>
          </a:ln>
        </p:spPr>
        <p:txBody>
          <a:bodyPr wrap="none">
            <a:spAutoFit/>
          </a:bodyPr>
          <a:lstStyle/>
          <a:p>
            <a:r>
              <a:rPr lang="it-IT" sz="2800" b="1" i="1" dirty="0" err="1">
                <a:latin typeface="Calibri" pitchFamily="34" charset="0"/>
              </a:rPr>
              <a:t>Efficient</a:t>
            </a:r>
            <a:r>
              <a:rPr lang="it-IT" sz="2800" b="1" i="1" dirty="0">
                <a:latin typeface="Calibri" pitchFamily="34" charset="0"/>
              </a:rPr>
              <a:t> system for </a:t>
            </a:r>
            <a:r>
              <a:rPr lang="it-IT" sz="2800" b="1" i="1" dirty="0" err="1">
                <a:latin typeface="Calibri" pitchFamily="34" charset="0"/>
              </a:rPr>
              <a:t>hydrogen</a:t>
            </a:r>
            <a:r>
              <a:rPr lang="it-IT" sz="2800" b="1" i="1" dirty="0">
                <a:latin typeface="Calibri" pitchFamily="34" charset="0"/>
              </a:rPr>
              <a:t> </a:t>
            </a:r>
            <a:r>
              <a:rPr lang="it-IT" sz="2800" b="1" i="1" dirty="0" err="1">
                <a:latin typeface="Calibri" pitchFamily="34" charset="0"/>
              </a:rPr>
              <a:t>supplying</a:t>
            </a:r>
            <a:r>
              <a:rPr lang="it-IT" sz="2800" b="1" i="1" dirty="0">
                <a:latin typeface="Calibri" pitchFamily="34" charset="0"/>
              </a:rPr>
              <a:t> to the ICE</a:t>
            </a:r>
          </a:p>
          <a:p>
            <a:r>
              <a:rPr lang="it-IT" sz="2800" b="1" i="1" dirty="0" err="1">
                <a:latin typeface="Calibri" pitchFamily="34" charset="0"/>
              </a:rPr>
              <a:t>Patent</a:t>
            </a:r>
            <a:r>
              <a:rPr lang="it-IT" sz="2800" b="1" i="1" dirty="0">
                <a:latin typeface="Calibri" pitchFamily="34" charset="0"/>
              </a:rPr>
              <a:t>- 0001404965/0001405327</a:t>
            </a:r>
          </a:p>
        </p:txBody>
      </p:sp>
      <p:pic>
        <p:nvPicPr>
          <p:cNvPr id="59398" name="Immagine 6"/>
          <p:cNvPicPr>
            <a:picLocks noChangeAspect="1"/>
          </p:cNvPicPr>
          <p:nvPr/>
        </p:nvPicPr>
        <p:blipFill>
          <a:blip r:embed="rId4"/>
          <a:srcRect l="64119"/>
          <a:stretch>
            <a:fillRect/>
          </a:stretch>
        </p:blipFill>
        <p:spPr bwMode="auto">
          <a:xfrm>
            <a:off x="7850188" y="1089025"/>
            <a:ext cx="3876675" cy="4986338"/>
          </a:xfrm>
          <a:prstGeom prst="rect">
            <a:avLst/>
          </a:prstGeom>
          <a:noFill/>
          <a:ln w="9525">
            <a:noFill/>
            <a:miter lim="800000"/>
            <a:headEnd/>
            <a:tailEnd/>
          </a:ln>
        </p:spPr>
      </p:pic>
      <p:sp>
        <p:nvSpPr>
          <p:cNvPr id="59399" name="Text Box 8"/>
          <p:cNvSpPr txBox="1">
            <a:spLocks noChangeArrowheads="1"/>
          </p:cNvSpPr>
          <p:nvPr/>
        </p:nvSpPr>
        <p:spPr bwMode="auto">
          <a:xfrm>
            <a:off x="3095625" y="1231900"/>
            <a:ext cx="5211763" cy="1049338"/>
          </a:xfrm>
          <a:prstGeom prst="rect">
            <a:avLst/>
          </a:prstGeom>
          <a:solidFill>
            <a:schemeClr val="bg1"/>
          </a:solidFill>
          <a:ln w="9525">
            <a:noFill/>
            <a:miter lim="800000"/>
            <a:headEnd/>
            <a:tailEnd/>
          </a:ln>
        </p:spPr>
        <p:txBody>
          <a:bodyPr tIns="10800">
            <a:spAutoFit/>
          </a:bodyPr>
          <a:lstStyle/>
          <a:p>
            <a:pPr algn="ctr">
              <a:spcBef>
                <a:spcPct val="50000"/>
              </a:spcBef>
            </a:pPr>
            <a:r>
              <a:rPr lang="it-IT" sz="2600"/>
              <a:t>The water is seen like a group of</a:t>
            </a:r>
          </a:p>
          <a:p>
            <a:pPr algn="ctr">
              <a:spcBef>
                <a:spcPct val="50000"/>
              </a:spcBef>
            </a:pPr>
            <a:r>
              <a:rPr lang="it-IT" sz="2600"/>
              <a:t>COHERENCE DOMAINS</a:t>
            </a:r>
          </a:p>
        </p:txBody>
      </p:sp>
      <p:sp>
        <p:nvSpPr>
          <p:cNvPr id="59400" name="Text Box 22"/>
          <p:cNvSpPr txBox="1">
            <a:spLocks noChangeArrowheads="1"/>
          </p:cNvSpPr>
          <p:nvPr/>
        </p:nvSpPr>
        <p:spPr bwMode="auto">
          <a:xfrm>
            <a:off x="825500" y="5603875"/>
            <a:ext cx="1838325" cy="420688"/>
          </a:xfrm>
          <a:prstGeom prst="rect">
            <a:avLst/>
          </a:prstGeom>
          <a:noFill/>
          <a:ln w="12700">
            <a:noFill/>
            <a:miter lim="800000"/>
            <a:headEnd/>
            <a:tailEnd/>
          </a:ln>
        </p:spPr>
        <p:txBody>
          <a:bodyPr wrap="none" lIns="145152" tIns="72576" rIns="145152" bIns="72576">
            <a:spAutoFit/>
          </a:bodyPr>
          <a:lstStyle/>
          <a:p>
            <a:r>
              <a:rPr lang="it-IT" b="1"/>
              <a:t>2-fluids model</a:t>
            </a:r>
            <a:endParaRPr lang="en-US" b="1"/>
          </a:p>
        </p:txBody>
      </p:sp>
      <p:grpSp>
        <p:nvGrpSpPr>
          <p:cNvPr id="64" name="Gruppo 63"/>
          <p:cNvGrpSpPr>
            <a:grpSpLocks/>
          </p:cNvGrpSpPr>
          <p:nvPr/>
        </p:nvGrpSpPr>
        <p:grpSpPr bwMode="auto">
          <a:xfrm>
            <a:off x="3557588" y="2600325"/>
            <a:ext cx="3109912" cy="3589338"/>
            <a:chOff x="4056034" y="3572662"/>
            <a:chExt cx="4714908" cy="4714908"/>
          </a:xfrm>
        </p:grpSpPr>
        <p:sp>
          <p:nvSpPr>
            <p:cNvPr id="59409" name="Rectangle 3" descr="Large confetti"/>
            <p:cNvSpPr>
              <a:spLocks noChangeArrowheads="1"/>
            </p:cNvSpPr>
            <p:nvPr/>
          </p:nvSpPr>
          <p:spPr bwMode="auto">
            <a:xfrm flipH="1">
              <a:off x="4056034" y="3572662"/>
              <a:ext cx="4714908" cy="4714908"/>
            </a:xfrm>
            <a:prstGeom prst="rect">
              <a:avLst/>
            </a:prstGeom>
            <a:pattFill prst="lgConfetti">
              <a:fgClr>
                <a:schemeClr val="hlink"/>
              </a:fgClr>
              <a:bgClr>
                <a:schemeClr val="bg1"/>
              </a:bgClr>
            </a:pattFill>
            <a:ln w="9525">
              <a:noFill/>
              <a:miter lim="800000"/>
              <a:headEnd/>
              <a:tailEnd/>
            </a:ln>
          </p:spPr>
          <p:txBody>
            <a:bodyPr wrap="none" lIns="145152" tIns="72576" rIns="145152" bIns="72576" anchor="ctr"/>
            <a:lstStyle/>
            <a:p>
              <a:endParaRPr lang="it-IT" sz="2400">
                <a:latin typeface="Times"/>
              </a:endParaRPr>
            </a:p>
          </p:txBody>
        </p:sp>
        <p:sp>
          <p:nvSpPr>
            <p:cNvPr id="59410" name="Oval 4"/>
            <p:cNvSpPr>
              <a:spLocks noChangeArrowheads="1"/>
            </p:cNvSpPr>
            <p:nvPr/>
          </p:nvSpPr>
          <p:spPr bwMode="auto">
            <a:xfrm flipH="1">
              <a:off x="7028477" y="5579006"/>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1" name="Oval 5"/>
            <p:cNvSpPr>
              <a:spLocks noChangeArrowheads="1"/>
            </p:cNvSpPr>
            <p:nvPr/>
          </p:nvSpPr>
          <p:spPr bwMode="auto">
            <a:xfrm flipH="1">
              <a:off x="6720983" y="6582178"/>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2" name="Oval 6"/>
            <p:cNvSpPr>
              <a:spLocks noChangeArrowheads="1"/>
            </p:cNvSpPr>
            <p:nvPr/>
          </p:nvSpPr>
          <p:spPr bwMode="auto">
            <a:xfrm flipH="1">
              <a:off x="5081014" y="6180910"/>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3" name="Oval 7"/>
            <p:cNvSpPr>
              <a:spLocks noChangeArrowheads="1"/>
            </p:cNvSpPr>
            <p:nvPr/>
          </p:nvSpPr>
          <p:spPr bwMode="auto">
            <a:xfrm flipH="1">
              <a:off x="6310990" y="4876785"/>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4" name="Oval 8"/>
            <p:cNvSpPr>
              <a:spLocks noChangeArrowheads="1"/>
            </p:cNvSpPr>
            <p:nvPr/>
          </p:nvSpPr>
          <p:spPr bwMode="auto">
            <a:xfrm flipH="1">
              <a:off x="6003496" y="5879958"/>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5" name="Oval 9"/>
            <p:cNvSpPr>
              <a:spLocks noChangeArrowheads="1"/>
            </p:cNvSpPr>
            <p:nvPr/>
          </p:nvSpPr>
          <p:spPr bwMode="auto">
            <a:xfrm flipH="1">
              <a:off x="5081014" y="5077420"/>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6" name="Oval 10"/>
            <p:cNvSpPr>
              <a:spLocks noChangeArrowheads="1"/>
            </p:cNvSpPr>
            <p:nvPr/>
          </p:nvSpPr>
          <p:spPr bwMode="auto">
            <a:xfrm flipH="1">
              <a:off x="7643464" y="6281226"/>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7" name="Oval 11"/>
            <p:cNvSpPr>
              <a:spLocks noChangeArrowheads="1"/>
            </p:cNvSpPr>
            <p:nvPr/>
          </p:nvSpPr>
          <p:spPr bwMode="auto">
            <a:xfrm flipH="1">
              <a:off x="7130974" y="4676151"/>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8" name="Oval 12"/>
            <p:cNvSpPr>
              <a:spLocks noChangeArrowheads="1"/>
            </p:cNvSpPr>
            <p:nvPr/>
          </p:nvSpPr>
          <p:spPr bwMode="auto">
            <a:xfrm flipH="1">
              <a:off x="6618484" y="3973931"/>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19" name="Oval 13"/>
            <p:cNvSpPr>
              <a:spLocks noChangeArrowheads="1"/>
            </p:cNvSpPr>
            <p:nvPr/>
          </p:nvSpPr>
          <p:spPr bwMode="auto">
            <a:xfrm flipH="1">
              <a:off x="4363528" y="5579006"/>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20" name="Oval 14"/>
            <p:cNvSpPr>
              <a:spLocks noChangeArrowheads="1"/>
            </p:cNvSpPr>
            <p:nvPr/>
          </p:nvSpPr>
          <p:spPr bwMode="auto">
            <a:xfrm flipH="1">
              <a:off x="5491007" y="4274882"/>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sp>
          <p:nvSpPr>
            <p:cNvPr id="59421" name="Oval 15"/>
            <p:cNvSpPr>
              <a:spLocks noChangeArrowheads="1"/>
            </p:cNvSpPr>
            <p:nvPr/>
          </p:nvSpPr>
          <p:spPr bwMode="auto">
            <a:xfrm flipH="1">
              <a:off x="5798501" y="6883129"/>
              <a:ext cx="922482" cy="1003171"/>
            </a:xfrm>
            <a:prstGeom prst="ellipse">
              <a:avLst/>
            </a:prstGeom>
            <a:gradFill rotWithShape="0">
              <a:gsLst>
                <a:gs pos="0">
                  <a:srgbClr val="5E5E76"/>
                </a:gs>
                <a:gs pos="100000">
                  <a:srgbClr val="CCCCFF"/>
                </a:gs>
              </a:gsLst>
              <a:lin ang="18900000" scaled="1"/>
            </a:gradFill>
            <a:ln w="9525">
              <a:noFill/>
              <a:round/>
              <a:headEnd/>
              <a:tailEnd/>
            </a:ln>
          </p:spPr>
          <p:txBody>
            <a:bodyPr wrap="none" lIns="145152" tIns="72576" rIns="145152" bIns="72576" anchor="ctr"/>
            <a:lstStyle/>
            <a:p>
              <a:endParaRPr lang="it-IT" sz="2400">
                <a:latin typeface="Times"/>
              </a:endParaRPr>
            </a:p>
          </p:txBody>
        </p:sp>
        <p:pic>
          <p:nvPicPr>
            <p:cNvPr id="59422" name="Immagine 23" descr="Legami_a_idrogeno_3D.png"/>
            <p:cNvPicPr>
              <a:picLocks noChangeAspect="1"/>
            </p:cNvPicPr>
            <p:nvPr/>
          </p:nvPicPr>
          <p:blipFill>
            <a:blip r:embed="rId5">
              <a:clrChange>
                <a:clrFrom>
                  <a:srgbClr val="FFFFFF"/>
                </a:clrFrom>
                <a:clrTo>
                  <a:srgbClr val="FFFFFF">
                    <a:alpha val="0"/>
                  </a:srgbClr>
                </a:clrTo>
              </a:clrChange>
            </a:blip>
            <a:srcRect/>
            <a:stretch>
              <a:fillRect/>
            </a:stretch>
          </p:blipFill>
          <p:spPr bwMode="auto">
            <a:xfrm flipH="1">
              <a:off x="6197283" y="6066123"/>
              <a:ext cx="596440" cy="705807"/>
            </a:xfrm>
            <a:prstGeom prst="rect">
              <a:avLst/>
            </a:prstGeom>
            <a:noFill/>
            <a:ln w="9525">
              <a:noFill/>
              <a:miter lim="800000"/>
              <a:headEnd/>
              <a:tailEnd/>
            </a:ln>
          </p:spPr>
        </p:pic>
      </p:grpSp>
      <p:pic>
        <p:nvPicPr>
          <p:cNvPr id="59402" name="Immagine 40" descr="bicchiere_d'_water_1.png"/>
          <p:cNvPicPr>
            <a:picLocks noChangeAspect="1"/>
          </p:cNvPicPr>
          <p:nvPr/>
        </p:nvPicPr>
        <p:blipFill>
          <a:blip r:embed="rId6"/>
          <a:srcRect/>
          <a:stretch>
            <a:fillRect/>
          </a:stretch>
        </p:blipFill>
        <p:spPr bwMode="auto">
          <a:xfrm>
            <a:off x="319088" y="1412875"/>
            <a:ext cx="2593975" cy="3960813"/>
          </a:xfrm>
          <a:prstGeom prst="rect">
            <a:avLst/>
          </a:prstGeom>
          <a:noFill/>
          <a:ln w="9525">
            <a:noFill/>
            <a:miter lim="800000"/>
            <a:headEnd/>
            <a:tailEnd/>
          </a:ln>
        </p:spPr>
      </p:pic>
      <p:sp>
        <p:nvSpPr>
          <p:cNvPr id="43" name="Ovale 42"/>
          <p:cNvSpPr>
            <a:spLocks noChangeArrowheads="1"/>
          </p:cNvSpPr>
          <p:nvPr/>
        </p:nvSpPr>
        <p:spPr bwMode="auto">
          <a:xfrm>
            <a:off x="1357313" y="3636963"/>
            <a:ext cx="515937" cy="520700"/>
          </a:xfrm>
          <a:prstGeom prst="ellipse">
            <a:avLst/>
          </a:prstGeom>
          <a:noFill/>
          <a:ln w="50800" algn="ctr">
            <a:solidFill>
              <a:srgbClr val="FF6600"/>
            </a:solidFill>
            <a:round/>
            <a:headEnd/>
            <a:tailEnd/>
          </a:ln>
        </p:spPr>
        <p:txBody>
          <a:bodyPr/>
          <a:lstStyle/>
          <a:p>
            <a:pPr algn="ctr" eaLnBrk="0" hangingPunct="0"/>
            <a:endParaRPr lang="it-IT" sz="2400">
              <a:latin typeface="Times"/>
            </a:endParaRPr>
          </a:p>
        </p:txBody>
      </p:sp>
      <p:sp>
        <p:nvSpPr>
          <p:cNvPr id="44" name="Freccia a destra 43"/>
          <p:cNvSpPr>
            <a:spLocks noChangeArrowheads="1"/>
          </p:cNvSpPr>
          <p:nvPr/>
        </p:nvSpPr>
        <p:spPr bwMode="auto">
          <a:xfrm rot="1585371">
            <a:off x="1873250" y="4157663"/>
            <a:ext cx="1543050" cy="514350"/>
          </a:xfrm>
          <a:prstGeom prst="rightArrow">
            <a:avLst>
              <a:gd name="adj1" fmla="val 50000"/>
              <a:gd name="adj2" fmla="val 99708"/>
            </a:avLst>
          </a:prstGeom>
          <a:solidFill>
            <a:srgbClr val="FFC000"/>
          </a:solidFill>
          <a:ln w="50800" algn="ctr">
            <a:solidFill>
              <a:srgbClr val="FF6600"/>
            </a:solidFill>
            <a:round/>
            <a:headEnd/>
            <a:tailEnd/>
          </a:ln>
        </p:spPr>
        <p:txBody>
          <a:bodyPr/>
          <a:lstStyle/>
          <a:p>
            <a:pPr algn="ctr" eaLnBrk="0" hangingPunct="0"/>
            <a:endParaRPr lang="it-IT" sz="2400">
              <a:latin typeface="Times"/>
            </a:endParaRPr>
          </a:p>
        </p:txBody>
      </p:sp>
      <p:sp>
        <p:nvSpPr>
          <p:cNvPr id="58" name="Line 18"/>
          <p:cNvSpPr>
            <a:spLocks noChangeShapeType="1"/>
          </p:cNvSpPr>
          <p:nvPr/>
        </p:nvSpPr>
        <p:spPr bwMode="auto">
          <a:xfrm>
            <a:off x="5924550" y="3746500"/>
            <a:ext cx="2276475" cy="217488"/>
          </a:xfrm>
          <a:prstGeom prst="line">
            <a:avLst/>
          </a:prstGeom>
          <a:noFill/>
          <a:ln w="28575">
            <a:solidFill>
              <a:srgbClr val="0070C0"/>
            </a:solidFill>
            <a:round/>
            <a:headEnd/>
            <a:tailEnd type="triangle" w="lg" len="lg"/>
          </a:ln>
        </p:spPr>
        <p:txBody>
          <a:bodyPr lIns="145152" tIns="72576" rIns="145152" bIns="72576"/>
          <a:lstStyle/>
          <a:p>
            <a:endParaRPr lang="it-IT"/>
          </a:p>
        </p:txBody>
      </p:sp>
      <p:sp>
        <p:nvSpPr>
          <p:cNvPr id="60" name="Line 20"/>
          <p:cNvSpPr>
            <a:spLocks noChangeShapeType="1"/>
          </p:cNvSpPr>
          <p:nvPr/>
        </p:nvSpPr>
        <p:spPr bwMode="auto">
          <a:xfrm>
            <a:off x="5449888" y="4799013"/>
            <a:ext cx="2135187" cy="855662"/>
          </a:xfrm>
          <a:prstGeom prst="line">
            <a:avLst/>
          </a:prstGeom>
          <a:noFill/>
          <a:ln w="28575">
            <a:solidFill>
              <a:srgbClr val="0070C0"/>
            </a:solidFill>
            <a:round/>
            <a:headEnd/>
            <a:tailEnd type="triangle" w="med" len="med"/>
          </a:ln>
        </p:spPr>
        <p:txBody>
          <a:bodyPr lIns="145152" tIns="72576" rIns="145152" bIns="72576"/>
          <a:lstStyle/>
          <a:p>
            <a:endParaRPr lang="it-IT"/>
          </a:p>
        </p:txBody>
      </p:sp>
      <p:sp>
        <p:nvSpPr>
          <p:cNvPr id="61" name="Line 21"/>
          <p:cNvSpPr>
            <a:spLocks noChangeShapeType="1"/>
          </p:cNvSpPr>
          <p:nvPr/>
        </p:nvSpPr>
        <p:spPr bwMode="auto">
          <a:xfrm>
            <a:off x="5449888" y="4451350"/>
            <a:ext cx="2857500" cy="787400"/>
          </a:xfrm>
          <a:prstGeom prst="line">
            <a:avLst/>
          </a:prstGeom>
          <a:noFill/>
          <a:ln w="28575">
            <a:solidFill>
              <a:srgbClr val="0070C0"/>
            </a:solidFill>
            <a:round/>
            <a:headEnd/>
            <a:tailEnd type="triangle" w="med" len="med"/>
          </a:ln>
        </p:spPr>
        <p:txBody>
          <a:bodyPr lIns="145152" tIns="72576" rIns="145152" bIns="72576"/>
          <a:lstStyle/>
          <a:p>
            <a:endParaRPr lang="it-IT"/>
          </a:p>
        </p:txBody>
      </p:sp>
      <p:sp>
        <p:nvSpPr>
          <p:cNvPr id="59408" name="Text Box 22"/>
          <p:cNvSpPr txBox="1">
            <a:spLocks noChangeArrowheads="1"/>
          </p:cNvSpPr>
          <p:nvPr/>
        </p:nvSpPr>
        <p:spPr bwMode="auto">
          <a:xfrm>
            <a:off x="7786688" y="5326063"/>
            <a:ext cx="2549525" cy="695325"/>
          </a:xfrm>
          <a:prstGeom prst="rect">
            <a:avLst/>
          </a:prstGeom>
          <a:solidFill>
            <a:schemeClr val="bg1"/>
          </a:solidFill>
          <a:ln w="12700">
            <a:noFill/>
            <a:miter lim="800000"/>
            <a:headEnd/>
            <a:tailEnd/>
          </a:ln>
        </p:spPr>
        <p:txBody>
          <a:bodyPr wrap="none" lIns="145152" tIns="72576" rIns="145152" bIns="72576">
            <a:spAutoFit/>
          </a:bodyPr>
          <a:lstStyle/>
          <a:p>
            <a:r>
              <a:rPr lang="it-IT" b="1"/>
              <a:t>Caothic Fluctuations</a:t>
            </a:r>
          </a:p>
          <a:p>
            <a:r>
              <a:rPr lang="it-IT" b="1"/>
              <a:t>(incoherent matter)</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ppt_x"/>
                                          </p:val>
                                        </p:tav>
                                        <p:tav tm="100000">
                                          <p:val>
                                            <p:strVal val="#ppt_x"/>
                                          </p:val>
                                        </p:tav>
                                      </p:tavLst>
                                    </p:anim>
                                    <p:anim calcmode="lin" valueType="num">
                                      <p:cBhvr additive="base">
                                        <p:cTn id="26" dur="500" fill="hold"/>
                                        <p:tgtEl>
                                          <p:spTgt spid="6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ppt_x"/>
                                          </p:val>
                                        </p:tav>
                                        <p:tav tm="100000">
                                          <p:val>
                                            <p:strVal val="#ppt_x"/>
                                          </p:val>
                                        </p:tav>
                                      </p:tavLst>
                                    </p:anim>
                                    <p:anim calcmode="lin" valueType="num">
                                      <p:cBhvr additive="base">
                                        <p:cTn id="3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8"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44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7D21EE2E-9045-438A-8415-6D9E13937E6D}" type="slidenum">
              <a:rPr lang="it-IT"/>
              <a:pPr>
                <a:defRPr/>
              </a:pPr>
              <a:t>24</a:t>
            </a:fld>
            <a:endParaRPr lang="it-IT"/>
          </a:p>
        </p:txBody>
      </p:sp>
      <p:sp>
        <p:nvSpPr>
          <p:cNvPr id="61445" name="CasellaDiTesto 6"/>
          <p:cNvSpPr txBox="1">
            <a:spLocks noChangeArrowheads="1"/>
          </p:cNvSpPr>
          <p:nvPr/>
        </p:nvSpPr>
        <p:spPr bwMode="auto">
          <a:xfrm>
            <a:off x="328613" y="387350"/>
            <a:ext cx="7521575" cy="523875"/>
          </a:xfrm>
          <a:prstGeom prst="rect">
            <a:avLst/>
          </a:prstGeom>
          <a:noFill/>
          <a:ln w="9525">
            <a:noFill/>
            <a:miter lim="800000"/>
            <a:headEnd/>
            <a:tailEnd/>
          </a:ln>
        </p:spPr>
        <p:txBody>
          <a:bodyPr wrap="none">
            <a:spAutoFit/>
          </a:bodyPr>
          <a:lstStyle/>
          <a:p>
            <a:r>
              <a:rPr lang="it-IT" sz="2800" b="1" i="1">
                <a:latin typeface="Calibri" pitchFamily="34" charset="0"/>
              </a:rPr>
              <a:t>Efficient system for hydrogen supplying to the ICE</a:t>
            </a:r>
          </a:p>
        </p:txBody>
      </p:sp>
      <p:pic>
        <p:nvPicPr>
          <p:cNvPr id="61446" name="Immagine 3"/>
          <p:cNvPicPr>
            <a:picLocks noChangeAspect="1"/>
          </p:cNvPicPr>
          <p:nvPr/>
        </p:nvPicPr>
        <p:blipFill>
          <a:blip r:embed="rId4"/>
          <a:srcRect/>
          <a:stretch>
            <a:fillRect/>
          </a:stretch>
        </p:blipFill>
        <p:spPr bwMode="auto">
          <a:xfrm>
            <a:off x="663575" y="977900"/>
            <a:ext cx="11399838" cy="5260975"/>
          </a:xfrm>
          <a:prstGeom prst="rect">
            <a:avLst/>
          </a:prstGeom>
          <a:noFill/>
          <a:ln w="9525">
            <a:noFill/>
            <a:miter lim="800000"/>
            <a:headEnd/>
            <a:tailEnd/>
          </a:ln>
        </p:spPr>
      </p:pic>
      <p:sp>
        <p:nvSpPr>
          <p:cNvPr id="61447" name="CasellaDiTesto 23"/>
          <p:cNvSpPr txBox="1">
            <a:spLocks noChangeArrowheads="1"/>
          </p:cNvSpPr>
          <p:nvPr/>
        </p:nvSpPr>
        <p:spPr bwMode="auto">
          <a:xfrm>
            <a:off x="8774113" y="4727575"/>
            <a:ext cx="3348037" cy="1190625"/>
          </a:xfrm>
          <a:prstGeom prst="rect">
            <a:avLst/>
          </a:prstGeom>
          <a:solidFill>
            <a:schemeClr val="bg1"/>
          </a:solidFill>
          <a:ln w="9525">
            <a:noFill/>
            <a:miter lim="800000"/>
            <a:headEnd/>
            <a:tailEnd/>
          </a:ln>
        </p:spPr>
        <p:txBody>
          <a:bodyPr>
            <a:spAutoFit/>
          </a:bodyPr>
          <a:lstStyle/>
          <a:p>
            <a:r>
              <a:rPr lang="en-US">
                <a:latin typeface="Calibri" pitchFamily="34" charset="0"/>
              </a:rPr>
              <a:t>These mulecules require just 1/5 (0.5eV) of conventional amount of energy (2.5eV) to be separated in hydrogen and oxygen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349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C2101221-0473-43D6-980F-A800833AE7FF}" type="slidenum">
              <a:rPr lang="it-IT"/>
              <a:pPr>
                <a:defRPr/>
              </a:pPr>
              <a:t>25</a:t>
            </a:fld>
            <a:endParaRPr lang="it-IT"/>
          </a:p>
        </p:txBody>
      </p:sp>
      <p:sp>
        <p:nvSpPr>
          <p:cNvPr id="63493" name="CasellaDiTesto 6"/>
          <p:cNvSpPr txBox="1">
            <a:spLocks noChangeArrowheads="1"/>
          </p:cNvSpPr>
          <p:nvPr/>
        </p:nvSpPr>
        <p:spPr bwMode="auto">
          <a:xfrm>
            <a:off x="328613" y="387350"/>
            <a:ext cx="7521575" cy="523875"/>
          </a:xfrm>
          <a:prstGeom prst="rect">
            <a:avLst/>
          </a:prstGeom>
          <a:noFill/>
          <a:ln w="9525">
            <a:noFill/>
            <a:miter lim="800000"/>
            <a:headEnd/>
            <a:tailEnd/>
          </a:ln>
        </p:spPr>
        <p:txBody>
          <a:bodyPr wrap="none">
            <a:spAutoFit/>
          </a:bodyPr>
          <a:lstStyle/>
          <a:p>
            <a:r>
              <a:rPr lang="it-IT" sz="2800" b="1" i="1">
                <a:latin typeface="Calibri" pitchFamily="34" charset="0"/>
              </a:rPr>
              <a:t>Efficient system for hydrogen supplying to the ICE</a:t>
            </a:r>
          </a:p>
        </p:txBody>
      </p:sp>
      <p:pic>
        <p:nvPicPr>
          <p:cNvPr id="63494" name="Immagine 2"/>
          <p:cNvPicPr>
            <a:picLocks noChangeAspect="1"/>
          </p:cNvPicPr>
          <p:nvPr/>
        </p:nvPicPr>
        <p:blipFill>
          <a:blip r:embed="rId4"/>
          <a:srcRect/>
          <a:stretch>
            <a:fillRect/>
          </a:stretch>
        </p:blipFill>
        <p:spPr bwMode="auto">
          <a:xfrm>
            <a:off x="114300" y="911225"/>
            <a:ext cx="11298238" cy="528478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553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7AF31F3D-16C9-42C3-BC6D-6904EDBEE6CB}" type="slidenum">
              <a:rPr lang="it-IT"/>
              <a:pPr>
                <a:defRPr/>
              </a:pPr>
              <a:t>26</a:t>
            </a:fld>
            <a:endParaRPr lang="it-IT"/>
          </a:p>
        </p:txBody>
      </p:sp>
      <p:pic>
        <p:nvPicPr>
          <p:cNvPr id="65541" name="Immagine 1"/>
          <p:cNvPicPr>
            <a:picLocks noChangeAspect="1"/>
          </p:cNvPicPr>
          <p:nvPr/>
        </p:nvPicPr>
        <p:blipFill>
          <a:blip r:embed="rId4"/>
          <a:srcRect/>
          <a:stretch>
            <a:fillRect/>
          </a:stretch>
        </p:blipFill>
        <p:spPr bwMode="auto">
          <a:xfrm>
            <a:off x="387350" y="931863"/>
            <a:ext cx="11464925" cy="5278437"/>
          </a:xfrm>
          <a:prstGeom prst="rect">
            <a:avLst/>
          </a:prstGeom>
          <a:noFill/>
          <a:ln w="9525">
            <a:noFill/>
            <a:miter lim="800000"/>
            <a:headEnd/>
            <a:tailEnd/>
          </a:ln>
        </p:spPr>
      </p:pic>
      <p:sp>
        <p:nvSpPr>
          <p:cNvPr id="65542" name="CasellaDiTesto 6"/>
          <p:cNvSpPr txBox="1">
            <a:spLocks noChangeArrowheads="1"/>
          </p:cNvSpPr>
          <p:nvPr/>
        </p:nvSpPr>
        <p:spPr bwMode="auto">
          <a:xfrm>
            <a:off x="328613" y="387350"/>
            <a:ext cx="7521575" cy="523875"/>
          </a:xfrm>
          <a:prstGeom prst="rect">
            <a:avLst/>
          </a:prstGeom>
          <a:noFill/>
          <a:ln w="9525">
            <a:noFill/>
            <a:miter lim="800000"/>
            <a:headEnd/>
            <a:tailEnd/>
          </a:ln>
        </p:spPr>
        <p:txBody>
          <a:bodyPr wrap="none">
            <a:spAutoFit/>
          </a:bodyPr>
          <a:lstStyle/>
          <a:p>
            <a:r>
              <a:rPr lang="it-IT" sz="2800" b="1" i="1">
                <a:latin typeface="Calibri" pitchFamily="34" charset="0"/>
              </a:rPr>
              <a:t>Efficient system for hydrogen supplying to the ICE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758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6294BA95-4690-48A2-B087-95CD9C438A90}" type="slidenum">
              <a:rPr lang="it-IT"/>
              <a:pPr>
                <a:defRPr/>
              </a:pPr>
              <a:t>27</a:t>
            </a:fld>
            <a:endParaRPr lang="it-IT"/>
          </a:p>
        </p:txBody>
      </p:sp>
      <p:sp>
        <p:nvSpPr>
          <p:cNvPr id="67589" name="CasellaDiTesto 1"/>
          <p:cNvSpPr txBox="1">
            <a:spLocks noChangeArrowheads="1"/>
          </p:cNvSpPr>
          <p:nvPr/>
        </p:nvSpPr>
        <p:spPr bwMode="auto">
          <a:xfrm>
            <a:off x="4935538" y="661988"/>
            <a:ext cx="2368550" cy="1108075"/>
          </a:xfrm>
          <a:prstGeom prst="rect">
            <a:avLst/>
          </a:prstGeom>
          <a:noFill/>
          <a:ln w="9525">
            <a:noFill/>
            <a:miter lim="800000"/>
            <a:headEnd/>
            <a:tailEnd/>
          </a:ln>
        </p:spPr>
        <p:txBody>
          <a:bodyPr wrap="none">
            <a:spAutoFit/>
          </a:bodyPr>
          <a:lstStyle/>
          <a:p>
            <a:r>
              <a:rPr lang="it-IT" sz="6600" b="1">
                <a:latin typeface="Calibri" pitchFamily="34" charset="0"/>
              </a:rPr>
              <a:t>Result</a:t>
            </a:r>
          </a:p>
        </p:txBody>
      </p:sp>
      <p:pic>
        <p:nvPicPr>
          <p:cNvPr id="4" name="Immagine 3">
            <a:extLst/>
          </p:cNvPr>
          <p:cNvPicPr>
            <a:picLocks noChangeAspect="1"/>
          </p:cNvPicPr>
          <p:nvPr/>
        </p:nvPicPr>
        <p:blipFill>
          <a:blip r:embed="rId4"/>
          <a:stretch>
            <a:fillRect/>
          </a:stretch>
        </p:blipFill>
        <p:spPr>
          <a:xfrm>
            <a:off x="3328827" y="1651337"/>
            <a:ext cx="5782638" cy="4818865"/>
          </a:xfrm>
          <a:prstGeom prst="rect">
            <a:avLst/>
          </a:prstGeom>
          <a:ln>
            <a:noFill/>
          </a:ln>
          <a:effectLst>
            <a:softEdge rad="112500"/>
          </a:effectLst>
        </p:spPr>
      </p:pic>
      <p:sp>
        <p:nvSpPr>
          <p:cNvPr id="67591" name="Rectangle 8"/>
          <p:cNvSpPr>
            <a:spLocks noChangeArrowheads="1"/>
          </p:cNvSpPr>
          <p:nvPr/>
        </p:nvSpPr>
        <p:spPr bwMode="auto">
          <a:xfrm>
            <a:off x="9774238" y="104298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963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72170754-D70D-490B-B595-1AA104585A27}" type="slidenum">
              <a:rPr lang="it-IT"/>
              <a:pPr>
                <a:defRPr/>
              </a:pPr>
              <a:t>28</a:t>
            </a:fld>
            <a:endParaRPr lang="it-IT"/>
          </a:p>
        </p:txBody>
      </p:sp>
      <p:pic>
        <p:nvPicPr>
          <p:cNvPr id="69637" name="Immagine 61"/>
          <p:cNvPicPr>
            <a:picLocks noChangeAspect="1" noChangeArrowheads="1"/>
          </p:cNvPicPr>
          <p:nvPr/>
        </p:nvPicPr>
        <p:blipFill>
          <a:blip r:embed="rId4"/>
          <a:srcRect/>
          <a:stretch>
            <a:fillRect/>
          </a:stretch>
        </p:blipFill>
        <p:spPr bwMode="auto">
          <a:xfrm>
            <a:off x="1020763" y="2071688"/>
            <a:ext cx="9432925" cy="3967162"/>
          </a:xfrm>
          <a:prstGeom prst="rect">
            <a:avLst/>
          </a:prstGeom>
          <a:noFill/>
          <a:ln w="9525">
            <a:noFill/>
            <a:miter lim="800000"/>
            <a:headEnd/>
            <a:tailEnd/>
          </a:ln>
        </p:spPr>
      </p:pic>
      <p:sp>
        <p:nvSpPr>
          <p:cNvPr id="69638" name="CasellaDiTesto 1"/>
          <p:cNvSpPr txBox="1">
            <a:spLocks noChangeArrowheads="1"/>
          </p:cNvSpPr>
          <p:nvPr/>
        </p:nvSpPr>
        <p:spPr bwMode="auto">
          <a:xfrm>
            <a:off x="3298825" y="1098550"/>
            <a:ext cx="5641975" cy="523875"/>
          </a:xfrm>
          <a:prstGeom prst="rect">
            <a:avLst/>
          </a:prstGeom>
          <a:noFill/>
          <a:ln w="9525">
            <a:noFill/>
            <a:miter lim="800000"/>
            <a:headEnd/>
            <a:tailEnd/>
          </a:ln>
        </p:spPr>
        <p:txBody>
          <a:bodyPr wrap="none">
            <a:spAutoFit/>
          </a:bodyPr>
          <a:lstStyle/>
          <a:p>
            <a:r>
              <a:rPr lang="it-IT" sz="2800" b="1" u="sng">
                <a:latin typeface="Calibri" pitchFamily="34" charset="0"/>
              </a:rPr>
              <a:t>European NEDC Cycle : the challenge</a:t>
            </a:r>
          </a:p>
        </p:txBody>
      </p:sp>
      <p:sp>
        <p:nvSpPr>
          <p:cNvPr id="69639" name="Rectangle 8"/>
          <p:cNvSpPr>
            <a:spLocks noChangeArrowheads="1"/>
          </p:cNvSpPr>
          <p:nvPr/>
        </p:nvSpPr>
        <p:spPr bwMode="auto">
          <a:xfrm>
            <a:off x="9774238" y="104298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0" name="Freeform: Shape 49">
            <a:extLst/>
          </p:cNvPr>
          <p:cNvSpPr>
            <a:spLocks noGrp="1" noRot="1" noChangeAspect="1" noMove="1" noResize="1" noEditPoints="1" noAdjustHandles="1" noChangeArrowheads="1" noChangeShapeType="1" noTextEdit="1"/>
          </p:cNvSpPr>
          <p:nvPr/>
        </p:nvSpPr>
        <p:spPr>
          <a:xfrm>
            <a:off x="8751888" y="-4763"/>
            <a:ext cx="3440112" cy="3786188"/>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2" name="Freeform: Shape 51">
            <a:extLst/>
          </p:cNvPr>
          <p:cNvSpPr>
            <a:spLocks noGrp="1" noRot="1" noChangeAspect="1" noMove="1" noResize="1" noEditPoints="1" noAdjustHandles="1" noChangeArrowheads="1" noChangeShapeType="1" noTextEdit="1"/>
          </p:cNvSpPr>
          <p:nvPr/>
        </p:nvSpPr>
        <p:spPr>
          <a:xfrm>
            <a:off x="0" y="2112963"/>
            <a:ext cx="3730625" cy="473551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4" name="Freeform: Shape 53">
            <a:extLst/>
          </p:cNvPr>
          <p:cNvSpPr>
            <a:spLocks noGrp="1" noRot="1" noChangeAspect="1" noMove="1" noResize="1" noEditPoints="1" noAdjustHandles="1" noChangeArrowheads="1" noChangeShapeType="1" noTextEdit="1"/>
          </p:cNvSpPr>
          <p:nvPr/>
        </p:nvSpPr>
        <p:spPr>
          <a:xfrm>
            <a:off x="1082675" y="-4763"/>
            <a:ext cx="4241800" cy="2454276"/>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Oval 55">
            <a:extLst/>
          </p:cNvPr>
          <p:cNvSpPr>
            <a:spLocks noGrp="1" noRot="1" noChangeAspect="1" noMove="1" noResize="1" noEditPoints="1" noAdjustHandles="1" noChangeArrowheads="1" noChangeShapeType="1" noTextEdit="1"/>
          </p:cNvSpPr>
          <p:nvPr/>
        </p:nvSpPr>
        <p:spPr>
          <a:xfrm>
            <a:off x="5346700" y="615950"/>
            <a:ext cx="3182938" cy="318135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1686" name="Immagine 33"/>
          <p:cNvPicPr>
            <a:picLocks noChangeAspect="1"/>
          </p:cNvPicPr>
          <p:nvPr/>
        </p:nvPicPr>
        <p:blipFill>
          <a:blip r:embed="rId3"/>
          <a:srcRect l="10504" r="14749" b="5"/>
          <a:stretch>
            <a:fillRect/>
          </a:stretch>
        </p:blipFill>
        <p:spPr bwMode="auto">
          <a:xfrm>
            <a:off x="5511800" y="781050"/>
            <a:ext cx="2852738" cy="2852738"/>
          </a:xfrm>
          <a:prstGeom prst="rect">
            <a:avLst/>
          </a:prstGeom>
          <a:noFill/>
          <a:ln w="9525">
            <a:noFill/>
            <a:miter lim="800000"/>
            <a:headEnd/>
            <a:tailEnd/>
          </a:ln>
        </p:spPr>
      </p:pic>
      <p:pic>
        <p:nvPicPr>
          <p:cNvPr id="71687" name="Immagine 13"/>
          <p:cNvPicPr>
            <a:picLocks noChangeAspect="1"/>
          </p:cNvPicPr>
          <p:nvPr/>
        </p:nvPicPr>
        <p:blipFill>
          <a:blip r:embed="rId4"/>
          <a:srcRect l="15324" r="17068" b="5"/>
          <a:stretch>
            <a:fillRect/>
          </a:stretch>
        </p:blipFill>
        <p:spPr bwMode="auto">
          <a:xfrm>
            <a:off x="8918575" y="-4763"/>
            <a:ext cx="3273425" cy="3619501"/>
          </a:xfrm>
          <a:prstGeom prst="rect">
            <a:avLst/>
          </a:prstGeom>
          <a:noFill/>
          <a:ln w="9525">
            <a:noFill/>
            <a:miter lim="800000"/>
            <a:headEnd/>
            <a:tailEnd/>
          </a:ln>
        </p:spPr>
      </p:pic>
      <p:pic>
        <p:nvPicPr>
          <p:cNvPr id="71688" name="Segnaposto contenuto 9"/>
          <p:cNvPicPr>
            <a:picLocks noChangeAspect="1"/>
          </p:cNvPicPr>
          <p:nvPr/>
        </p:nvPicPr>
        <p:blipFill>
          <a:blip r:embed="rId5"/>
          <a:srcRect r="-2" b="21884"/>
          <a:stretch>
            <a:fillRect/>
          </a:stretch>
        </p:blipFill>
        <p:spPr bwMode="auto">
          <a:xfrm>
            <a:off x="1246188" y="0"/>
            <a:ext cx="3914775" cy="2286000"/>
          </a:xfrm>
          <a:prstGeom prst="rect">
            <a:avLst/>
          </a:prstGeom>
          <a:noFill/>
          <a:ln w="9525">
            <a:noFill/>
            <a:miter lim="800000"/>
            <a:headEnd/>
            <a:tailEnd/>
          </a:ln>
        </p:spPr>
      </p:pic>
      <p:pic>
        <p:nvPicPr>
          <p:cNvPr id="71689" name="Immagine 35"/>
          <p:cNvPicPr>
            <a:picLocks noChangeAspect="1"/>
          </p:cNvPicPr>
          <p:nvPr/>
        </p:nvPicPr>
        <p:blipFill>
          <a:blip r:embed="rId6"/>
          <a:srcRect l="14574" r="27116" b="-2"/>
          <a:stretch>
            <a:fillRect/>
          </a:stretch>
        </p:blipFill>
        <p:spPr bwMode="auto">
          <a:xfrm>
            <a:off x="0" y="2279650"/>
            <a:ext cx="3563938" cy="4568825"/>
          </a:xfrm>
          <a:prstGeom prst="rect">
            <a:avLst/>
          </a:prstGeom>
          <a:noFill/>
          <a:ln w="9525">
            <a:noFill/>
            <a:miter lim="800000"/>
            <a:headEnd/>
            <a:tailEnd/>
          </a:ln>
        </p:spPr>
      </p:pic>
      <p:sp>
        <p:nvSpPr>
          <p:cNvPr id="71690" name="Titolo 1"/>
          <p:cNvSpPr>
            <a:spLocks noGrp="1"/>
          </p:cNvSpPr>
          <p:nvPr>
            <p:ph type="title"/>
          </p:nvPr>
        </p:nvSpPr>
        <p:spPr>
          <a:xfrm>
            <a:off x="5835650" y="4751388"/>
            <a:ext cx="5608638" cy="1362075"/>
          </a:xfrm>
        </p:spPr>
        <p:txBody>
          <a:bodyPr anchor="t"/>
          <a:lstStyle/>
          <a:p>
            <a:pPr eaLnBrk="1" hangingPunct="1"/>
            <a:r>
              <a:rPr lang="en-US" sz="2000" b="1"/>
              <a:t>Tests performed at International Laboratories accredited with the Italian Ministry of Transport.</a:t>
            </a:r>
            <a:br>
              <a:rPr lang="en-US" sz="2000" b="1"/>
            </a:br>
            <a:r>
              <a:rPr lang="en-US" sz="2000" b="1"/>
              <a:t>Control Sistem,  MMarelli,  FCA / Elasis. </a:t>
            </a:r>
          </a:p>
        </p:txBody>
      </p: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43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A84E6895-83AF-494C-8A65-C0BD7BC557D2}" type="slidenum">
              <a:rPr lang="it-IT"/>
              <a:pPr>
                <a:defRPr/>
              </a:pPr>
              <a:t>3</a:t>
            </a:fld>
            <a:endParaRPr lang="it-IT"/>
          </a:p>
        </p:txBody>
      </p:sp>
      <p:pic>
        <p:nvPicPr>
          <p:cNvPr id="2" name="Immagine 1"/>
          <p:cNvPicPr>
            <a:picLocks noChangeAspect="1"/>
          </p:cNvPicPr>
          <p:nvPr/>
        </p:nvPicPr>
        <p:blipFill>
          <a:blip r:embed="rId4"/>
          <a:stretch>
            <a:fillRect/>
          </a:stretch>
        </p:blipFill>
        <p:spPr>
          <a:xfrm>
            <a:off x="2571750" y="4360863"/>
            <a:ext cx="3676650" cy="2016125"/>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4" name="Immagine 3"/>
          <p:cNvPicPr>
            <a:picLocks noChangeAspect="1"/>
          </p:cNvPicPr>
          <p:nvPr/>
        </p:nvPicPr>
        <p:blipFill>
          <a:blip r:embed="rId5"/>
          <a:stretch>
            <a:fillRect/>
          </a:stretch>
        </p:blipFill>
        <p:spPr>
          <a:xfrm>
            <a:off x="511175" y="1903413"/>
            <a:ext cx="3678238" cy="2066925"/>
          </a:xfrm>
          <a:prstGeom prst="rect">
            <a:avLst/>
          </a:prstGeom>
          <a:ln w="127000" cap="sq">
            <a:solidFill>
              <a:srgbClr val="0070C0"/>
            </a:solidFill>
            <a:miter lim="800000"/>
          </a:ln>
          <a:effectLst>
            <a:outerShdw blurRad="57150" dist="50800" dir="2700000" algn="tl" rotWithShape="0">
              <a:srgbClr val="000000">
                <a:alpha val="40000"/>
              </a:srgbClr>
            </a:outerShdw>
          </a:effectLst>
        </p:spPr>
      </p:pic>
      <p:sp>
        <p:nvSpPr>
          <p:cNvPr id="18439" name="CasellaDiTesto 8"/>
          <p:cNvSpPr txBox="1">
            <a:spLocks noChangeArrowheads="1"/>
          </p:cNvSpPr>
          <p:nvPr/>
        </p:nvSpPr>
        <p:spPr bwMode="auto">
          <a:xfrm>
            <a:off x="511175" y="569913"/>
            <a:ext cx="8124825" cy="1190625"/>
          </a:xfrm>
          <a:prstGeom prst="rect">
            <a:avLst/>
          </a:prstGeom>
          <a:noFill/>
          <a:ln w="9525">
            <a:noFill/>
            <a:miter lim="800000"/>
            <a:headEnd/>
            <a:tailEnd/>
          </a:ln>
        </p:spPr>
        <p:txBody>
          <a:bodyPr>
            <a:spAutoFit/>
          </a:bodyPr>
          <a:lstStyle/>
          <a:p>
            <a:pPr algn="just"/>
            <a:r>
              <a:rPr lang="it-IT">
                <a:latin typeface="Calibri" pitchFamily="34" charset="0"/>
              </a:rPr>
              <a:t>The company Hydromoving Srl was founded thanks to the commitment of Lorenzo Errico and his passion for engines, electronics and innovations bound to "green technologies“. In this path several enthusiasts join in his own sector, creating the  HydroMoving project.</a:t>
            </a:r>
          </a:p>
        </p:txBody>
      </p:sp>
      <p:sp>
        <p:nvSpPr>
          <p:cNvPr id="10" name="CasellaDiTesto 9"/>
          <p:cNvSpPr txBox="1">
            <a:spLocks noRot="1" noChangeAspect="1" noMove="1" noResize="1" noEditPoints="1" noAdjustHandles="1" noChangeArrowheads="1" noChangeShapeType="1" noTextEdit="1"/>
          </p:cNvSpPr>
          <p:nvPr/>
        </p:nvSpPr>
        <p:spPr>
          <a:xfrm>
            <a:off x="4631125" y="1651706"/>
            <a:ext cx="7432666" cy="1754326"/>
          </a:xfrm>
          <a:prstGeom prst="rect">
            <a:avLst/>
          </a:prstGeom>
          <a:blipFill rotWithShape="0">
            <a:blip r:embed="rId6"/>
            <a:stretch>
              <a:fillRect l="-738" t="-2083" r="-656" b="-4514"/>
            </a:stretch>
          </a:blipFill>
        </p:spPr>
        <p:txBody>
          <a:bodyPr/>
          <a:lstStyle/>
          <a:p>
            <a:pPr fontAlgn="auto">
              <a:spcBef>
                <a:spcPts val="0"/>
              </a:spcBef>
              <a:spcAft>
                <a:spcPts val="0"/>
              </a:spcAft>
              <a:defRPr/>
            </a:pPr>
            <a:r>
              <a:rPr lang="it-IT" dirty="0">
                <a:noFill/>
                <a:latin typeface="+mn-lt"/>
              </a:rPr>
              <a:t> </a:t>
            </a:r>
          </a:p>
        </p:txBody>
      </p:sp>
      <p:pic>
        <p:nvPicPr>
          <p:cNvPr id="7" name="Immagine 6"/>
          <p:cNvPicPr>
            <a:picLocks noChangeAspect="1"/>
          </p:cNvPicPr>
          <p:nvPr/>
        </p:nvPicPr>
        <p:blipFill>
          <a:blip r:embed="rId7"/>
          <a:srcRect/>
          <a:stretch>
            <a:fillRect/>
          </a:stretch>
        </p:blipFill>
        <p:spPr bwMode="auto">
          <a:xfrm>
            <a:off x="8085138" y="3203575"/>
            <a:ext cx="3641725" cy="2973388"/>
          </a:xfrm>
          <a:prstGeom prst="rect">
            <a:avLst/>
          </a:prstGeom>
          <a:noFill/>
          <a:ln w="88900" cap="sq">
            <a:solidFill>
              <a:srgbClr val="0070C0"/>
            </a:solidFill>
            <a:miter lim="800000"/>
            <a:headEnd/>
            <a:tailEnd/>
          </a:ln>
          <a:effectLst>
            <a:outerShdw dist="38100" dir="2700000" algn="tl" rotWithShape="0">
              <a:srgbClr val="000000">
                <a:alpha val="42999"/>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373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7780677-7134-4E1D-AFCB-72F0219ABE2A}" type="slidenum">
              <a:rPr lang="it-IT"/>
              <a:pPr>
                <a:defRPr/>
              </a:pPr>
              <a:t>30</a:t>
            </a:fld>
            <a:endParaRPr lang="it-IT"/>
          </a:p>
        </p:txBody>
      </p:sp>
      <p:pic>
        <p:nvPicPr>
          <p:cNvPr id="73733" name="Immagine 1"/>
          <p:cNvPicPr>
            <a:picLocks noChangeAspect="1"/>
          </p:cNvPicPr>
          <p:nvPr/>
        </p:nvPicPr>
        <p:blipFill>
          <a:blip r:embed="rId4"/>
          <a:srcRect/>
          <a:stretch>
            <a:fillRect/>
          </a:stretch>
        </p:blipFill>
        <p:spPr bwMode="auto">
          <a:xfrm>
            <a:off x="8183563" y="1427163"/>
            <a:ext cx="3549650" cy="2506662"/>
          </a:xfrm>
          <a:prstGeom prst="rect">
            <a:avLst/>
          </a:prstGeom>
          <a:noFill/>
          <a:ln w="9525">
            <a:noFill/>
            <a:miter lim="800000"/>
            <a:headEnd/>
            <a:tailEnd/>
          </a:ln>
        </p:spPr>
      </p:pic>
      <p:pic>
        <p:nvPicPr>
          <p:cNvPr id="73734" name="Immagine 2"/>
          <p:cNvPicPr>
            <a:picLocks noChangeAspect="1"/>
          </p:cNvPicPr>
          <p:nvPr/>
        </p:nvPicPr>
        <p:blipFill>
          <a:blip r:embed="rId5"/>
          <a:srcRect/>
          <a:stretch>
            <a:fillRect/>
          </a:stretch>
        </p:blipFill>
        <p:spPr bwMode="auto">
          <a:xfrm>
            <a:off x="6678613" y="4130675"/>
            <a:ext cx="5283200" cy="2540000"/>
          </a:xfrm>
          <a:prstGeom prst="rect">
            <a:avLst/>
          </a:prstGeom>
          <a:noFill/>
          <a:ln w="9525">
            <a:noFill/>
            <a:miter lim="800000"/>
            <a:headEnd/>
            <a:tailEnd/>
          </a:ln>
        </p:spPr>
      </p:pic>
      <p:sp>
        <p:nvSpPr>
          <p:cNvPr id="73735" name="CasellaDiTesto 3"/>
          <p:cNvSpPr txBox="1">
            <a:spLocks noChangeArrowheads="1"/>
          </p:cNvSpPr>
          <p:nvPr/>
        </p:nvSpPr>
        <p:spPr bwMode="auto">
          <a:xfrm>
            <a:off x="3671888" y="476250"/>
            <a:ext cx="2246312" cy="461963"/>
          </a:xfrm>
          <a:prstGeom prst="rect">
            <a:avLst/>
          </a:prstGeom>
          <a:noFill/>
          <a:ln w="9525">
            <a:noFill/>
            <a:miter lim="800000"/>
            <a:headEnd/>
            <a:tailEnd/>
          </a:ln>
        </p:spPr>
        <p:txBody>
          <a:bodyPr wrap="none">
            <a:spAutoFit/>
          </a:bodyPr>
          <a:lstStyle/>
          <a:p>
            <a:r>
              <a:rPr lang="it-IT" sz="2400" b="1" u="sng">
                <a:latin typeface="Calibri" pitchFamily="34" charset="0"/>
              </a:rPr>
              <a:t>TESTED VEHICLE</a:t>
            </a:r>
          </a:p>
        </p:txBody>
      </p:sp>
      <p:pic>
        <p:nvPicPr>
          <p:cNvPr id="73736" name="Immagine 6"/>
          <p:cNvPicPr>
            <a:picLocks noChangeAspect="1"/>
          </p:cNvPicPr>
          <p:nvPr/>
        </p:nvPicPr>
        <p:blipFill>
          <a:blip r:embed="rId6"/>
          <a:srcRect/>
          <a:stretch>
            <a:fillRect/>
          </a:stretch>
        </p:blipFill>
        <p:spPr bwMode="auto">
          <a:xfrm>
            <a:off x="528638" y="1684338"/>
            <a:ext cx="6286500" cy="1981200"/>
          </a:xfrm>
          <a:prstGeom prst="rect">
            <a:avLst/>
          </a:prstGeom>
          <a:noFill/>
          <a:ln w="9525">
            <a:noFill/>
            <a:miter lim="800000"/>
            <a:headEnd/>
            <a:tailEnd/>
          </a:ln>
        </p:spPr>
      </p:pic>
      <p:sp>
        <p:nvSpPr>
          <p:cNvPr id="73737" name="CasellaDiTesto 7"/>
          <p:cNvSpPr txBox="1">
            <a:spLocks noChangeArrowheads="1"/>
          </p:cNvSpPr>
          <p:nvPr/>
        </p:nvSpPr>
        <p:spPr bwMode="auto">
          <a:xfrm>
            <a:off x="6057900" y="1041400"/>
            <a:ext cx="1514475" cy="400050"/>
          </a:xfrm>
          <a:prstGeom prst="rect">
            <a:avLst/>
          </a:prstGeom>
          <a:noFill/>
          <a:ln w="9525">
            <a:noFill/>
            <a:miter lim="800000"/>
            <a:headEnd/>
            <a:tailEnd/>
          </a:ln>
        </p:spPr>
        <p:txBody>
          <a:bodyPr wrap="none">
            <a:spAutoFit/>
          </a:bodyPr>
          <a:lstStyle/>
          <a:p>
            <a:r>
              <a:rPr lang="it-IT" sz="2000" b="1" i="1">
                <a:latin typeface="Calibri" pitchFamily="34" charset="0"/>
              </a:rPr>
              <a:t>Nissan 370 Z</a:t>
            </a:r>
          </a:p>
        </p:txBody>
      </p:sp>
      <p:pic>
        <p:nvPicPr>
          <p:cNvPr id="73738" name="Immagine 8"/>
          <p:cNvPicPr>
            <a:picLocks noChangeAspect="1"/>
          </p:cNvPicPr>
          <p:nvPr/>
        </p:nvPicPr>
        <p:blipFill>
          <a:blip r:embed="rId7"/>
          <a:srcRect/>
          <a:stretch>
            <a:fillRect/>
          </a:stretch>
        </p:blipFill>
        <p:spPr bwMode="auto">
          <a:xfrm>
            <a:off x="457200" y="2330450"/>
            <a:ext cx="6221413" cy="4148138"/>
          </a:xfrm>
          <a:prstGeom prst="rect">
            <a:avLst/>
          </a:prstGeom>
          <a:noFill/>
          <a:ln w="9525">
            <a:noFill/>
            <a:miter lim="800000"/>
            <a:headEnd/>
            <a:tailEnd/>
          </a:ln>
        </p:spPr>
      </p:pic>
      <p:sp>
        <p:nvSpPr>
          <p:cNvPr id="73739" name="Rectangle 12"/>
          <p:cNvSpPr>
            <a:spLocks noChangeArrowheads="1"/>
          </p:cNvSpPr>
          <p:nvPr/>
        </p:nvSpPr>
        <p:spPr bwMode="auto">
          <a:xfrm>
            <a:off x="9774237" y="1042988"/>
            <a:ext cx="1958975" cy="523220"/>
          </a:xfrm>
          <a:prstGeom prst="rect">
            <a:avLst/>
          </a:prstGeom>
          <a:noFill/>
          <a:ln w="9525">
            <a:noFill/>
            <a:miter lim="800000"/>
            <a:headEnd/>
            <a:tailEnd/>
          </a:ln>
        </p:spPr>
        <p:txBody>
          <a:bodyPr wrap="squar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Immagine 5"/>
          <p:cNvPicPr>
            <a:picLocks noChangeAspect="1"/>
          </p:cNvPicPr>
          <p:nvPr/>
        </p:nvPicPr>
        <p:blipFill>
          <a:blip r:embed="rId3"/>
          <a:srcRect/>
          <a:stretch>
            <a:fillRect/>
          </a:stretch>
        </p:blipFill>
        <p:spPr bwMode="auto">
          <a:xfrm>
            <a:off x="4406900" y="257175"/>
            <a:ext cx="4498975" cy="6359525"/>
          </a:xfrm>
          <a:prstGeom prst="rect">
            <a:avLst/>
          </a:prstGeom>
          <a:noFill/>
          <a:ln w="9525">
            <a:noFill/>
            <a:miter lim="800000"/>
            <a:headEnd/>
            <a:tailEnd/>
          </a:ln>
        </p:spPr>
      </p:pic>
      <p:pic>
        <p:nvPicPr>
          <p:cNvPr id="75779" name="Immagine 7"/>
          <p:cNvPicPr>
            <a:picLocks noChangeAspect="1"/>
          </p:cNvPicPr>
          <p:nvPr/>
        </p:nvPicPr>
        <p:blipFill>
          <a:blip r:embed="rId4"/>
          <a:srcRect/>
          <a:stretch>
            <a:fillRect/>
          </a:stretch>
        </p:blipFill>
        <p:spPr bwMode="auto">
          <a:xfrm>
            <a:off x="0" y="134938"/>
            <a:ext cx="4695825" cy="6645275"/>
          </a:xfrm>
          <a:prstGeom prst="rect">
            <a:avLst/>
          </a:prstGeom>
          <a:noFill/>
          <a:ln w="9525">
            <a:noFill/>
            <a:miter lim="800000"/>
            <a:headEnd/>
            <a:tailEnd/>
          </a:ln>
        </p:spPr>
      </p:pic>
      <p:sp>
        <p:nvSpPr>
          <p:cNvPr id="4" name="Segnaposto numero diapositiva 3">
            <a:extLst/>
          </p:cNvPr>
          <p:cNvSpPr>
            <a:spLocks noGrp="1"/>
          </p:cNvSpPr>
          <p:nvPr>
            <p:ph type="sldNum" sz="quarter" idx="12"/>
          </p:nvPr>
        </p:nvSpPr>
        <p:spPr>
          <a:xfrm>
            <a:off x="10917238" y="6500813"/>
            <a:ext cx="952500" cy="274637"/>
          </a:xfrm>
        </p:spPr>
        <p:txBody>
          <a:bodyPr>
            <a:normAutofit/>
          </a:bodyPr>
          <a:lstStyle/>
          <a:p>
            <a:pPr>
              <a:spcAft>
                <a:spcPts val="600"/>
              </a:spcAft>
              <a:defRPr/>
            </a:pPr>
            <a:fld id="{9EDAA176-64B8-4D96-BA74-979A95F23522}" type="slidenum">
              <a:rPr lang="en-US"/>
              <a:pPr>
                <a:spcAft>
                  <a:spcPts val="600"/>
                </a:spcAft>
                <a:defRPr/>
              </a:pPr>
              <a:t>31</a:t>
            </a:fld>
            <a:endParaRPr lang="en-US"/>
          </a:p>
        </p:txBody>
      </p:sp>
      <p:pic>
        <p:nvPicPr>
          <p:cNvPr id="10" name="Immagine 9">
            <a:extLst/>
          </p:cNvPr>
          <p:cNvPicPr>
            <a:picLocks noChangeAspect="1"/>
          </p:cNvPicPr>
          <p:nvPr/>
        </p:nvPicPr>
        <p:blipFill>
          <a:blip r:embed="rId5"/>
          <a:stretch>
            <a:fillRect/>
          </a:stretch>
        </p:blipFill>
        <p:spPr>
          <a:xfrm>
            <a:off x="8786191" y="4257602"/>
            <a:ext cx="3286539" cy="2464904"/>
          </a:xfrm>
          <a:prstGeom prst="ellipse">
            <a:avLst/>
          </a:prstGeom>
          <a:ln>
            <a:noFill/>
          </a:ln>
          <a:effectLst>
            <a:softEdge rad="112500"/>
          </a:effectLst>
        </p:spPr>
      </p:pic>
      <p:sp>
        <p:nvSpPr>
          <p:cNvPr id="75782" name="CasellaDiTesto 10"/>
          <p:cNvSpPr txBox="1">
            <a:spLocks noChangeArrowheads="1"/>
          </p:cNvSpPr>
          <p:nvPr/>
        </p:nvSpPr>
        <p:spPr bwMode="auto">
          <a:xfrm>
            <a:off x="8786813" y="1042988"/>
            <a:ext cx="3074987" cy="923925"/>
          </a:xfrm>
          <a:prstGeom prst="rect">
            <a:avLst/>
          </a:prstGeom>
          <a:noFill/>
          <a:ln w="9525">
            <a:noFill/>
            <a:miter lim="800000"/>
            <a:headEnd/>
            <a:tailEnd/>
          </a:ln>
        </p:spPr>
        <p:txBody>
          <a:bodyPr wrap="none">
            <a:spAutoFit/>
          </a:bodyPr>
          <a:lstStyle/>
          <a:p>
            <a:r>
              <a:rPr lang="it-IT" b="1">
                <a:latin typeface="Calibri" pitchFamily="34" charset="0"/>
              </a:rPr>
              <a:t>Test results of 4 NEUDC cycles </a:t>
            </a:r>
          </a:p>
          <a:p>
            <a:r>
              <a:rPr lang="it-IT" b="1">
                <a:latin typeface="Calibri" pitchFamily="34" charset="0"/>
              </a:rPr>
              <a:t>performed at Control System </a:t>
            </a:r>
          </a:p>
          <a:p>
            <a:r>
              <a:rPr lang="it-IT" b="1">
                <a:latin typeface="Calibri" pitchFamily="34" charset="0"/>
              </a:rPr>
              <a:t>(Turin) May 2011.</a:t>
            </a:r>
          </a:p>
        </p:txBody>
      </p:sp>
      <p:pic>
        <p:nvPicPr>
          <p:cNvPr id="75783" name="Immagine 13"/>
          <p:cNvPicPr>
            <a:picLocks noChangeAspect="1"/>
          </p:cNvPicPr>
          <p:nvPr/>
        </p:nvPicPr>
        <p:blipFill>
          <a:blip r:embed="rId6"/>
          <a:srcRect/>
          <a:stretch>
            <a:fillRect/>
          </a:stretch>
        </p:blipFill>
        <p:spPr bwMode="auto">
          <a:xfrm>
            <a:off x="8597900" y="2835275"/>
            <a:ext cx="3594100" cy="911225"/>
          </a:xfrm>
          <a:prstGeom prst="rect">
            <a:avLst/>
          </a:prstGeom>
          <a:noFill/>
          <a:ln w="9525">
            <a:noFill/>
            <a:miter lim="800000"/>
            <a:headEnd/>
            <a:tailEnd/>
          </a:ln>
        </p:spPr>
      </p:pic>
      <p:sp>
        <p:nvSpPr>
          <p:cNvPr id="75784" name="CasellaDiTesto 15"/>
          <p:cNvSpPr txBox="1">
            <a:spLocks noChangeArrowheads="1"/>
          </p:cNvSpPr>
          <p:nvPr/>
        </p:nvSpPr>
        <p:spPr bwMode="auto">
          <a:xfrm>
            <a:off x="8764588" y="2005013"/>
            <a:ext cx="3308350" cy="830262"/>
          </a:xfrm>
          <a:prstGeom prst="rect">
            <a:avLst/>
          </a:prstGeom>
          <a:noFill/>
          <a:ln w="9525">
            <a:noFill/>
            <a:miter lim="800000"/>
            <a:headEnd/>
            <a:tailEnd/>
          </a:ln>
        </p:spPr>
        <p:txBody>
          <a:bodyPr wrap="none">
            <a:spAutoFit/>
          </a:bodyPr>
          <a:lstStyle/>
          <a:p>
            <a:r>
              <a:rPr lang="it-IT" sz="1200">
                <a:latin typeface="Calibri" pitchFamily="34" charset="0"/>
              </a:rPr>
              <a:t>Nissan 370 Z engine displacement 3700 cc. petrol.</a:t>
            </a:r>
            <a:br>
              <a:rPr lang="it-IT" sz="1200">
                <a:latin typeface="Calibri" pitchFamily="34" charset="0"/>
              </a:rPr>
            </a:br>
            <a:r>
              <a:rPr lang="it-IT" sz="1200">
                <a:latin typeface="Calibri" pitchFamily="34" charset="0"/>
              </a:rPr>
              <a:t>Hydromoving system integrated into the vehicle.</a:t>
            </a:r>
          </a:p>
          <a:p>
            <a:endParaRPr lang="it-IT" sz="1200">
              <a:latin typeface="Calibri" pitchFamily="34" charset="0"/>
            </a:endParaRPr>
          </a:p>
          <a:p>
            <a:r>
              <a:rPr lang="it-IT" sz="1200">
                <a:latin typeface="Calibri" pitchFamily="34" charset="0"/>
              </a:rPr>
              <a:t>Emissions values declared by the manufacturer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egnaposto numero diapositiva 3">
            <a:extLst/>
          </p:cNvPr>
          <p:cNvSpPr>
            <a:spLocks noGrp="1"/>
          </p:cNvSpPr>
          <p:nvPr>
            <p:ph type="sldNum" sz="quarter" idx="12"/>
          </p:nvPr>
        </p:nvSpPr>
        <p:spPr/>
        <p:txBody>
          <a:bodyPr>
            <a:normAutofit/>
          </a:bodyPr>
          <a:lstStyle/>
          <a:p>
            <a:pPr>
              <a:spcAft>
                <a:spcPts val="600"/>
              </a:spcAft>
              <a:defRPr/>
            </a:pPr>
            <a:fld id="{8B3C8626-0906-45E7-BF14-B8F00CC062B8}" type="slidenum">
              <a:rPr lang="en-US"/>
              <a:pPr>
                <a:spcAft>
                  <a:spcPts val="600"/>
                </a:spcAft>
                <a:defRPr/>
              </a:pPr>
              <a:t>32</a:t>
            </a:fld>
            <a:endParaRPr lang="en-US"/>
          </a:p>
        </p:txBody>
      </p:sp>
      <p:graphicFrame>
        <p:nvGraphicFramePr>
          <p:cNvPr id="5" name="Grafico 4">
            <a:extLst/>
          </p:cNvPr>
          <p:cNvGraphicFramePr>
            <a:graphicFrameLocks/>
          </p:cNvGraphicFramePr>
          <p:nvPr/>
        </p:nvGraphicFramePr>
        <p:xfrm>
          <a:off x="643467" y="967845"/>
          <a:ext cx="10905066" cy="5571067"/>
        </p:xfrm>
        <a:graphic>
          <a:graphicData uri="http://schemas.openxmlformats.org/drawingml/2006/chart">
            <c:chart xmlns:c="http://schemas.openxmlformats.org/drawingml/2006/chart" xmlns:r="http://schemas.openxmlformats.org/officeDocument/2006/relationships" r:id="rId2"/>
          </a:graphicData>
        </a:graphic>
      </p:graphicFrame>
      <p:sp>
        <p:nvSpPr>
          <p:cNvPr id="77828" name="CasellaDiTesto 5"/>
          <p:cNvSpPr txBox="1">
            <a:spLocks noChangeArrowheads="1"/>
          </p:cNvSpPr>
          <p:nvPr/>
        </p:nvSpPr>
        <p:spPr bwMode="auto">
          <a:xfrm>
            <a:off x="1844675" y="319088"/>
            <a:ext cx="8718797" cy="400110"/>
          </a:xfrm>
          <a:prstGeom prst="rect">
            <a:avLst/>
          </a:prstGeom>
          <a:noFill/>
          <a:ln w="9525">
            <a:noFill/>
            <a:miter lim="800000"/>
            <a:headEnd/>
            <a:tailEnd/>
          </a:ln>
        </p:spPr>
        <p:txBody>
          <a:bodyPr wrap="none">
            <a:spAutoFit/>
          </a:bodyPr>
          <a:lstStyle/>
          <a:p>
            <a:r>
              <a:rPr lang="it-IT" sz="2000" b="1" dirty="0">
                <a:latin typeface="Calibri" pitchFamily="34" charset="0"/>
              </a:rPr>
              <a:t>TEST PERFORMED IN MAY 2012 ON NISSAN 370Z 3700 cc ENGINE DISPLACEMENT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885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DD9BBD2D-0491-49D5-A10F-F2D5B2BA0F82}" type="slidenum">
              <a:rPr lang="it-IT"/>
              <a:pPr>
                <a:defRPr/>
              </a:pPr>
              <a:t>33</a:t>
            </a:fld>
            <a:endParaRPr lang="it-IT"/>
          </a:p>
        </p:txBody>
      </p:sp>
      <p:sp>
        <p:nvSpPr>
          <p:cNvPr id="78853" name="CasellaDiTesto 1"/>
          <p:cNvSpPr txBox="1">
            <a:spLocks noChangeArrowheads="1"/>
          </p:cNvSpPr>
          <p:nvPr/>
        </p:nvSpPr>
        <p:spPr bwMode="auto">
          <a:xfrm>
            <a:off x="614363" y="476250"/>
            <a:ext cx="4860925" cy="523875"/>
          </a:xfrm>
          <a:prstGeom prst="rect">
            <a:avLst/>
          </a:prstGeom>
          <a:noFill/>
          <a:ln w="9525">
            <a:noFill/>
            <a:miter lim="800000"/>
            <a:headEnd/>
            <a:tailEnd/>
          </a:ln>
        </p:spPr>
        <p:txBody>
          <a:bodyPr>
            <a:spAutoFit/>
          </a:bodyPr>
          <a:lstStyle/>
          <a:p>
            <a:r>
              <a:rPr lang="it-IT" sz="2800" b="1">
                <a:latin typeface="Calibri" pitchFamily="34" charset="0"/>
              </a:rPr>
              <a:t>EMISSIONS IMPROVEMENT</a:t>
            </a:r>
          </a:p>
        </p:txBody>
      </p:sp>
      <p:sp>
        <p:nvSpPr>
          <p:cNvPr id="78854" name="CasellaDiTesto 2"/>
          <p:cNvSpPr txBox="1">
            <a:spLocks noChangeArrowheads="1"/>
          </p:cNvSpPr>
          <p:nvPr/>
        </p:nvSpPr>
        <p:spPr bwMode="auto">
          <a:xfrm>
            <a:off x="6551613" y="536575"/>
            <a:ext cx="1752600" cy="461963"/>
          </a:xfrm>
          <a:prstGeom prst="rect">
            <a:avLst/>
          </a:prstGeom>
          <a:noFill/>
          <a:ln w="9525">
            <a:noFill/>
            <a:miter lim="800000"/>
            <a:headEnd/>
            <a:tailEnd/>
          </a:ln>
        </p:spPr>
        <p:txBody>
          <a:bodyPr wrap="none">
            <a:spAutoFit/>
          </a:bodyPr>
          <a:lstStyle/>
          <a:p>
            <a:r>
              <a:rPr lang="it-IT" sz="2400">
                <a:latin typeface="Calibri" pitchFamily="34" charset="0"/>
              </a:rPr>
              <a:t>Nissan 370 Z</a:t>
            </a:r>
          </a:p>
        </p:txBody>
      </p:sp>
      <p:pic>
        <p:nvPicPr>
          <p:cNvPr id="78855" name="Immagine 3"/>
          <p:cNvPicPr>
            <a:picLocks noChangeAspect="1"/>
          </p:cNvPicPr>
          <p:nvPr/>
        </p:nvPicPr>
        <p:blipFill>
          <a:blip r:embed="rId4"/>
          <a:srcRect/>
          <a:stretch>
            <a:fillRect/>
          </a:stretch>
        </p:blipFill>
        <p:spPr bwMode="auto">
          <a:xfrm>
            <a:off x="330200" y="1635125"/>
            <a:ext cx="5429250" cy="3251200"/>
          </a:xfrm>
          <a:prstGeom prst="rect">
            <a:avLst/>
          </a:prstGeom>
          <a:noFill/>
          <a:ln w="9525">
            <a:noFill/>
            <a:miter lim="800000"/>
            <a:headEnd/>
            <a:tailEnd/>
          </a:ln>
        </p:spPr>
      </p:pic>
      <p:pic>
        <p:nvPicPr>
          <p:cNvPr id="78856" name="Immagine 6"/>
          <p:cNvPicPr>
            <a:picLocks noChangeAspect="1"/>
          </p:cNvPicPr>
          <p:nvPr/>
        </p:nvPicPr>
        <p:blipFill>
          <a:blip r:embed="rId5"/>
          <a:srcRect/>
          <a:stretch>
            <a:fillRect/>
          </a:stretch>
        </p:blipFill>
        <p:spPr bwMode="auto">
          <a:xfrm>
            <a:off x="6297613" y="1635125"/>
            <a:ext cx="5429250" cy="3251200"/>
          </a:xfrm>
          <a:prstGeom prst="rect">
            <a:avLst/>
          </a:prstGeom>
          <a:noFill/>
          <a:ln w="9525">
            <a:noFill/>
            <a:miter lim="800000"/>
            <a:headEnd/>
            <a:tailEnd/>
          </a:ln>
        </p:spPr>
      </p:pic>
      <p:sp>
        <p:nvSpPr>
          <p:cNvPr id="78857" name="CasellaDiTesto 7"/>
          <p:cNvSpPr txBox="1">
            <a:spLocks noChangeArrowheads="1"/>
          </p:cNvSpPr>
          <p:nvPr/>
        </p:nvSpPr>
        <p:spPr bwMode="auto">
          <a:xfrm>
            <a:off x="552450" y="5068888"/>
            <a:ext cx="4411663" cy="1200150"/>
          </a:xfrm>
          <a:prstGeom prst="rect">
            <a:avLst/>
          </a:prstGeom>
          <a:noFill/>
          <a:ln w="9525">
            <a:noFill/>
            <a:miter lim="800000"/>
            <a:headEnd/>
            <a:tailEnd/>
          </a:ln>
        </p:spPr>
        <p:txBody>
          <a:bodyPr wrap="none">
            <a:spAutoFit/>
          </a:bodyPr>
          <a:lstStyle/>
          <a:p>
            <a:r>
              <a:rPr lang="it-IT" b="1" u="sng">
                <a:latin typeface="Calibri" pitchFamily="34" charset="0"/>
              </a:rPr>
              <a:t>HC emissions </a:t>
            </a:r>
            <a:r>
              <a:rPr lang="it-IT">
                <a:latin typeface="Calibri" pitchFamily="34" charset="0"/>
              </a:rPr>
              <a:t>comparison between reference</a:t>
            </a:r>
          </a:p>
          <a:p>
            <a:r>
              <a:rPr lang="it-IT">
                <a:latin typeface="Calibri" pitchFamily="34" charset="0"/>
              </a:rPr>
              <a:t>condition and new conditions given by</a:t>
            </a:r>
          </a:p>
          <a:p>
            <a:r>
              <a:rPr lang="it-IT">
                <a:latin typeface="Calibri" pitchFamily="34" charset="0"/>
              </a:rPr>
              <a:t>Hydromoving system [REF.test 2011/2, CS]</a:t>
            </a:r>
          </a:p>
          <a:p>
            <a:endParaRPr lang="it-IT">
              <a:latin typeface="Calibri" pitchFamily="34" charset="0"/>
            </a:endParaRPr>
          </a:p>
        </p:txBody>
      </p:sp>
      <p:sp>
        <p:nvSpPr>
          <p:cNvPr id="78858" name="CasellaDiTesto 8"/>
          <p:cNvSpPr txBox="1">
            <a:spLocks noChangeArrowheads="1"/>
          </p:cNvSpPr>
          <p:nvPr/>
        </p:nvSpPr>
        <p:spPr bwMode="auto">
          <a:xfrm>
            <a:off x="6551613" y="5106988"/>
            <a:ext cx="4418012" cy="923925"/>
          </a:xfrm>
          <a:prstGeom prst="rect">
            <a:avLst/>
          </a:prstGeom>
          <a:noFill/>
          <a:ln w="9525">
            <a:noFill/>
            <a:miter lim="800000"/>
            <a:headEnd/>
            <a:tailEnd/>
          </a:ln>
        </p:spPr>
        <p:txBody>
          <a:bodyPr wrap="none">
            <a:spAutoFit/>
          </a:bodyPr>
          <a:lstStyle/>
          <a:p>
            <a:r>
              <a:rPr lang="it-IT" b="1" u="sng">
                <a:latin typeface="Calibri" pitchFamily="34" charset="0"/>
              </a:rPr>
              <a:t>CO emissions </a:t>
            </a:r>
            <a:r>
              <a:rPr lang="it-IT">
                <a:latin typeface="Calibri" pitchFamily="34" charset="0"/>
              </a:rPr>
              <a:t>comparison between reference</a:t>
            </a:r>
          </a:p>
          <a:p>
            <a:r>
              <a:rPr lang="it-IT">
                <a:latin typeface="Calibri" pitchFamily="34" charset="0"/>
              </a:rPr>
              <a:t>condition and new conditions given by</a:t>
            </a:r>
          </a:p>
          <a:p>
            <a:r>
              <a:rPr lang="it-IT">
                <a:latin typeface="Calibri" pitchFamily="34" charset="0"/>
              </a:rPr>
              <a:t>Hydromoving system [REF.test 2011/2, CS]</a:t>
            </a:r>
          </a:p>
        </p:txBody>
      </p:sp>
      <p:sp>
        <p:nvSpPr>
          <p:cNvPr id="78859" name="CasellaDiTesto 9"/>
          <p:cNvSpPr txBox="1">
            <a:spLocks noChangeArrowheads="1"/>
          </p:cNvSpPr>
          <p:nvPr/>
        </p:nvSpPr>
        <p:spPr bwMode="auto">
          <a:xfrm>
            <a:off x="1955800" y="1282700"/>
            <a:ext cx="1606550" cy="369888"/>
          </a:xfrm>
          <a:prstGeom prst="rect">
            <a:avLst/>
          </a:prstGeom>
          <a:noFill/>
          <a:ln w="9525">
            <a:noFill/>
            <a:miter lim="800000"/>
            <a:headEnd/>
            <a:tailEnd/>
          </a:ln>
        </p:spPr>
        <p:txBody>
          <a:bodyPr wrap="none">
            <a:spAutoFit/>
          </a:bodyPr>
          <a:lstStyle/>
          <a:p>
            <a:r>
              <a:rPr lang="it-IT">
                <a:latin typeface="Calibri" pitchFamily="34" charset="0"/>
              </a:rPr>
              <a:t>comparison HC</a:t>
            </a:r>
          </a:p>
        </p:txBody>
      </p:sp>
      <p:sp>
        <p:nvSpPr>
          <p:cNvPr id="78860" name="CasellaDiTesto 12"/>
          <p:cNvSpPr txBox="1">
            <a:spLocks noChangeArrowheads="1"/>
          </p:cNvSpPr>
          <p:nvPr/>
        </p:nvSpPr>
        <p:spPr bwMode="auto">
          <a:xfrm>
            <a:off x="8210550" y="1284288"/>
            <a:ext cx="1611313" cy="369887"/>
          </a:xfrm>
          <a:prstGeom prst="rect">
            <a:avLst/>
          </a:prstGeom>
          <a:noFill/>
          <a:ln w="9525">
            <a:noFill/>
            <a:miter lim="800000"/>
            <a:headEnd/>
            <a:tailEnd/>
          </a:ln>
        </p:spPr>
        <p:txBody>
          <a:bodyPr wrap="none">
            <a:spAutoFit/>
          </a:bodyPr>
          <a:lstStyle/>
          <a:p>
            <a:r>
              <a:rPr lang="it-IT">
                <a:latin typeface="Calibri" pitchFamily="34" charset="0"/>
              </a:rPr>
              <a:t>comparison CO</a:t>
            </a:r>
          </a:p>
        </p:txBody>
      </p:sp>
      <p:sp>
        <p:nvSpPr>
          <p:cNvPr id="78861" name="CasellaDiTesto 13"/>
          <p:cNvSpPr txBox="1">
            <a:spLocks noChangeArrowheads="1"/>
          </p:cNvSpPr>
          <p:nvPr/>
        </p:nvSpPr>
        <p:spPr bwMode="auto">
          <a:xfrm>
            <a:off x="4214813" y="2246313"/>
            <a:ext cx="877887"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- 84%</a:t>
            </a:r>
          </a:p>
        </p:txBody>
      </p:sp>
      <p:sp>
        <p:nvSpPr>
          <p:cNvPr id="78862" name="CasellaDiTesto 14"/>
          <p:cNvSpPr txBox="1">
            <a:spLocks noChangeArrowheads="1"/>
          </p:cNvSpPr>
          <p:nvPr/>
        </p:nvSpPr>
        <p:spPr bwMode="auto">
          <a:xfrm>
            <a:off x="10333038" y="2122488"/>
            <a:ext cx="884237"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- 89%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089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FC5EE19F-F5E3-44F8-BF31-FD300EEDF97C}" type="slidenum">
              <a:rPr lang="it-IT"/>
              <a:pPr>
                <a:defRPr/>
              </a:pPr>
              <a:t>34</a:t>
            </a:fld>
            <a:endParaRPr lang="it-IT"/>
          </a:p>
        </p:txBody>
      </p:sp>
      <p:sp>
        <p:nvSpPr>
          <p:cNvPr id="80901" name="CasellaDiTesto 6"/>
          <p:cNvSpPr txBox="1">
            <a:spLocks noChangeArrowheads="1"/>
          </p:cNvSpPr>
          <p:nvPr/>
        </p:nvSpPr>
        <p:spPr bwMode="auto">
          <a:xfrm>
            <a:off x="614363" y="476250"/>
            <a:ext cx="4860925" cy="523875"/>
          </a:xfrm>
          <a:prstGeom prst="rect">
            <a:avLst/>
          </a:prstGeom>
          <a:noFill/>
          <a:ln w="9525">
            <a:noFill/>
            <a:miter lim="800000"/>
            <a:headEnd/>
            <a:tailEnd/>
          </a:ln>
        </p:spPr>
        <p:txBody>
          <a:bodyPr>
            <a:spAutoFit/>
          </a:bodyPr>
          <a:lstStyle/>
          <a:p>
            <a:r>
              <a:rPr lang="it-IT" sz="2800" b="1">
                <a:latin typeface="Calibri" pitchFamily="34" charset="0"/>
              </a:rPr>
              <a:t>EMISSIONS IMPROVEMENT</a:t>
            </a:r>
          </a:p>
        </p:txBody>
      </p:sp>
      <p:sp>
        <p:nvSpPr>
          <p:cNvPr id="80902" name="CasellaDiTesto 7"/>
          <p:cNvSpPr txBox="1">
            <a:spLocks noChangeArrowheads="1"/>
          </p:cNvSpPr>
          <p:nvPr/>
        </p:nvSpPr>
        <p:spPr bwMode="auto">
          <a:xfrm>
            <a:off x="6551613" y="536575"/>
            <a:ext cx="1752600" cy="461963"/>
          </a:xfrm>
          <a:prstGeom prst="rect">
            <a:avLst/>
          </a:prstGeom>
          <a:noFill/>
          <a:ln w="9525">
            <a:noFill/>
            <a:miter lim="800000"/>
            <a:headEnd/>
            <a:tailEnd/>
          </a:ln>
        </p:spPr>
        <p:txBody>
          <a:bodyPr wrap="none">
            <a:spAutoFit/>
          </a:bodyPr>
          <a:lstStyle/>
          <a:p>
            <a:r>
              <a:rPr lang="it-IT" sz="2400">
                <a:latin typeface="Calibri" pitchFamily="34" charset="0"/>
              </a:rPr>
              <a:t>Nissan 370 Z</a:t>
            </a:r>
          </a:p>
        </p:txBody>
      </p:sp>
      <p:pic>
        <p:nvPicPr>
          <p:cNvPr id="80903" name="Immagine 1"/>
          <p:cNvPicPr>
            <a:picLocks noChangeAspect="1"/>
          </p:cNvPicPr>
          <p:nvPr/>
        </p:nvPicPr>
        <p:blipFill>
          <a:blip r:embed="rId4"/>
          <a:srcRect/>
          <a:stretch>
            <a:fillRect/>
          </a:stretch>
        </p:blipFill>
        <p:spPr bwMode="auto">
          <a:xfrm>
            <a:off x="263525" y="1651000"/>
            <a:ext cx="5562600" cy="3330575"/>
          </a:xfrm>
          <a:prstGeom prst="rect">
            <a:avLst/>
          </a:prstGeom>
          <a:noFill/>
          <a:ln w="9525">
            <a:noFill/>
            <a:miter lim="800000"/>
            <a:headEnd/>
            <a:tailEnd/>
          </a:ln>
        </p:spPr>
      </p:pic>
      <p:pic>
        <p:nvPicPr>
          <p:cNvPr id="80904" name="Immagine 2"/>
          <p:cNvPicPr>
            <a:picLocks noChangeAspect="1"/>
          </p:cNvPicPr>
          <p:nvPr/>
        </p:nvPicPr>
        <p:blipFill>
          <a:blip r:embed="rId5"/>
          <a:srcRect/>
          <a:stretch>
            <a:fillRect/>
          </a:stretch>
        </p:blipFill>
        <p:spPr bwMode="auto">
          <a:xfrm>
            <a:off x="6335713" y="1643063"/>
            <a:ext cx="5562600" cy="3330575"/>
          </a:xfrm>
          <a:prstGeom prst="rect">
            <a:avLst/>
          </a:prstGeom>
          <a:noFill/>
          <a:ln w="9525">
            <a:noFill/>
            <a:miter lim="800000"/>
            <a:headEnd/>
            <a:tailEnd/>
          </a:ln>
        </p:spPr>
      </p:pic>
      <p:sp>
        <p:nvSpPr>
          <p:cNvPr id="80905" name="CasellaDiTesto 3"/>
          <p:cNvSpPr txBox="1">
            <a:spLocks noChangeArrowheads="1"/>
          </p:cNvSpPr>
          <p:nvPr/>
        </p:nvSpPr>
        <p:spPr bwMode="auto">
          <a:xfrm>
            <a:off x="1943100" y="1182688"/>
            <a:ext cx="1690688" cy="368300"/>
          </a:xfrm>
          <a:prstGeom prst="rect">
            <a:avLst/>
          </a:prstGeom>
          <a:noFill/>
          <a:ln w="9525">
            <a:noFill/>
            <a:miter lim="800000"/>
            <a:headEnd/>
            <a:tailEnd/>
          </a:ln>
        </p:spPr>
        <p:txBody>
          <a:bodyPr wrap="none">
            <a:spAutoFit/>
          </a:bodyPr>
          <a:lstStyle/>
          <a:p>
            <a:r>
              <a:rPr lang="it-IT">
                <a:latin typeface="Calibri" pitchFamily="34" charset="0"/>
              </a:rPr>
              <a:t>comparison CO</a:t>
            </a:r>
            <a:r>
              <a:rPr lang="it-IT" baseline="-25000">
                <a:latin typeface="Calibri" pitchFamily="34" charset="0"/>
              </a:rPr>
              <a:t>2</a:t>
            </a:r>
            <a:endParaRPr lang="it-IT">
              <a:latin typeface="Calibri" pitchFamily="34" charset="0"/>
            </a:endParaRPr>
          </a:p>
        </p:txBody>
      </p:sp>
      <p:sp>
        <p:nvSpPr>
          <p:cNvPr id="80906" name="CasellaDiTesto 8"/>
          <p:cNvSpPr txBox="1">
            <a:spLocks noChangeArrowheads="1"/>
          </p:cNvSpPr>
          <p:nvPr/>
        </p:nvSpPr>
        <p:spPr bwMode="auto">
          <a:xfrm>
            <a:off x="520700" y="5311775"/>
            <a:ext cx="4535488" cy="1200150"/>
          </a:xfrm>
          <a:prstGeom prst="rect">
            <a:avLst/>
          </a:prstGeom>
          <a:noFill/>
          <a:ln w="9525">
            <a:noFill/>
            <a:miter lim="800000"/>
            <a:headEnd/>
            <a:tailEnd/>
          </a:ln>
        </p:spPr>
        <p:txBody>
          <a:bodyPr wrap="none">
            <a:spAutoFit/>
          </a:bodyPr>
          <a:lstStyle/>
          <a:p>
            <a:r>
              <a:rPr lang="it-IT" b="1" u="sng">
                <a:latin typeface="Calibri" pitchFamily="34" charset="0"/>
              </a:rPr>
              <a:t>CO2 emissions </a:t>
            </a:r>
            <a:r>
              <a:rPr lang="it-IT">
                <a:latin typeface="Calibri" pitchFamily="34" charset="0"/>
              </a:rPr>
              <a:t>comparison between reference</a:t>
            </a:r>
          </a:p>
          <a:p>
            <a:r>
              <a:rPr lang="it-IT">
                <a:latin typeface="Calibri" pitchFamily="34" charset="0"/>
              </a:rPr>
              <a:t>condition and new conditions given by</a:t>
            </a:r>
          </a:p>
          <a:p>
            <a:r>
              <a:rPr lang="it-IT">
                <a:latin typeface="Calibri" pitchFamily="34" charset="0"/>
              </a:rPr>
              <a:t>Hydromoving system [REF.test 2011/2, CS]</a:t>
            </a:r>
          </a:p>
          <a:p>
            <a:endParaRPr lang="it-IT">
              <a:latin typeface="Calibri" pitchFamily="34" charset="0"/>
            </a:endParaRPr>
          </a:p>
        </p:txBody>
      </p:sp>
      <p:sp>
        <p:nvSpPr>
          <p:cNvPr id="80907" name="CasellaDiTesto 9"/>
          <p:cNvSpPr txBox="1">
            <a:spLocks noChangeArrowheads="1"/>
          </p:cNvSpPr>
          <p:nvPr/>
        </p:nvSpPr>
        <p:spPr bwMode="auto">
          <a:xfrm>
            <a:off x="6551613" y="5256213"/>
            <a:ext cx="4543425" cy="1200150"/>
          </a:xfrm>
          <a:prstGeom prst="rect">
            <a:avLst/>
          </a:prstGeom>
          <a:noFill/>
          <a:ln w="9525">
            <a:noFill/>
            <a:miter lim="800000"/>
            <a:headEnd/>
            <a:tailEnd/>
          </a:ln>
        </p:spPr>
        <p:txBody>
          <a:bodyPr wrap="none">
            <a:spAutoFit/>
          </a:bodyPr>
          <a:lstStyle/>
          <a:p>
            <a:r>
              <a:rPr lang="it-IT" b="1" u="sng">
                <a:latin typeface="Calibri" pitchFamily="34" charset="0"/>
              </a:rPr>
              <a:t>NO</a:t>
            </a:r>
            <a:r>
              <a:rPr lang="it-IT" b="1" u="sng" baseline="-25000">
                <a:latin typeface="Calibri" pitchFamily="34" charset="0"/>
              </a:rPr>
              <a:t>x</a:t>
            </a:r>
            <a:r>
              <a:rPr lang="it-IT" b="1" u="sng">
                <a:latin typeface="Calibri" pitchFamily="34" charset="0"/>
              </a:rPr>
              <a:t> emissions </a:t>
            </a:r>
            <a:r>
              <a:rPr lang="it-IT">
                <a:latin typeface="Calibri" pitchFamily="34" charset="0"/>
              </a:rPr>
              <a:t>comparison between reference</a:t>
            </a:r>
          </a:p>
          <a:p>
            <a:r>
              <a:rPr lang="it-IT">
                <a:latin typeface="Calibri" pitchFamily="34" charset="0"/>
              </a:rPr>
              <a:t>condition and new conditions given by</a:t>
            </a:r>
          </a:p>
          <a:p>
            <a:r>
              <a:rPr lang="it-IT">
                <a:latin typeface="Calibri" pitchFamily="34" charset="0"/>
              </a:rPr>
              <a:t>Hydromoving system [REF.test 2011/2, CS]</a:t>
            </a:r>
          </a:p>
          <a:p>
            <a:endParaRPr lang="it-IT">
              <a:latin typeface="Calibri" pitchFamily="34" charset="0"/>
            </a:endParaRPr>
          </a:p>
        </p:txBody>
      </p:sp>
      <p:sp>
        <p:nvSpPr>
          <p:cNvPr id="80908" name="CasellaDiTesto 12"/>
          <p:cNvSpPr txBox="1">
            <a:spLocks noChangeArrowheads="1"/>
          </p:cNvSpPr>
          <p:nvPr/>
        </p:nvSpPr>
        <p:spPr bwMode="auto">
          <a:xfrm>
            <a:off x="8115300" y="1182688"/>
            <a:ext cx="1706563" cy="368300"/>
          </a:xfrm>
          <a:prstGeom prst="rect">
            <a:avLst/>
          </a:prstGeom>
          <a:noFill/>
          <a:ln w="9525">
            <a:noFill/>
            <a:miter lim="800000"/>
            <a:headEnd/>
            <a:tailEnd/>
          </a:ln>
        </p:spPr>
        <p:txBody>
          <a:bodyPr wrap="none">
            <a:spAutoFit/>
          </a:bodyPr>
          <a:lstStyle/>
          <a:p>
            <a:r>
              <a:rPr lang="it-IT">
                <a:latin typeface="Calibri" pitchFamily="34" charset="0"/>
              </a:rPr>
              <a:t>comparison NO</a:t>
            </a:r>
            <a:r>
              <a:rPr lang="it-IT" baseline="-25000">
                <a:latin typeface="Calibri" pitchFamily="34" charset="0"/>
              </a:rPr>
              <a:t>x</a:t>
            </a:r>
            <a:endParaRPr lang="it-IT">
              <a:latin typeface="Calibri" pitchFamily="34" charset="0"/>
            </a:endParaRPr>
          </a:p>
        </p:txBody>
      </p:sp>
      <p:sp>
        <p:nvSpPr>
          <p:cNvPr id="80909" name="CasellaDiTesto 13"/>
          <p:cNvSpPr txBox="1">
            <a:spLocks noChangeArrowheads="1"/>
          </p:cNvSpPr>
          <p:nvPr/>
        </p:nvSpPr>
        <p:spPr bwMode="auto">
          <a:xfrm>
            <a:off x="10215563" y="2274888"/>
            <a:ext cx="879475"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- 10%</a:t>
            </a:r>
          </a:p>
        </p:txBody>
      </p:sp>
      <p:sp>
        <p:nvSpPr>
          <p:cNvPr id="80910" name="CasellaDiTesto 14"/>
          <p:cNvSpPr txBox="1">
            <a:spLocks noChangeArrowheads="1"/>
          </p:cNvSpPr>
          <p:nvPr/>
        </p:nvSpPr>
        <p:spPr bwMode="auto">
          <a:xfrm>
            <a:off x="4171950" y="2017713"/>
            <a:ext cx="884238" cy="460375"/>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- 17%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294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D1ECFD79-60EA-4A28-9125-C76DA979240D}" type="slidenum">
              <a:rPr lang="it-IT"/>
              <a:pPr>
                <a:defRPr/>
              </a:pPr>
              <a:t>35</a:t>
            </a:fld>
            <a:endParaRPr lang="it-IT"/>
          </a:p>
        </p:txBody>
      </p:sp>
      <p:sp>
        <p:nvSpPr>
          <p:cNvPr id="82949" name="CasellaDiTesto 6"/>
          <p:cNvSpPr txBox="1">
            <a:spLocks noChangeArrowheads="1"/>
          </p:cNvSpPr>
          <p:nvPr/>
        </p:nvSpPr>
        <p:spPr bwMode="auto">
          <a:xfrm>
            <a:off x="614363" y="476250"/>
            <a:ext cx="4860925" cy="523875"/>
          </a:xfrm>
          <a:prstGeom prst="rect">
            <a:avLst/>
          </a:prstGeom>
          <a:noFill/>
          <a:ln w="9525">
            <a:noFill/>
            <a:miter lim="800000"/>
            <a:headEnd/>
            <a:tailEnd/>
          </a:ln>
        </p:spPr>
        <p:txBody>
          <a:bodyPr>
            <a:spAutoFit/>
          </a:bodyPr>
          <a:lstStyle/>
          <a:p>
            <a:r>
              <a:rPr lang="it-IT" sz="2800" b="1">
                <a:latin typeface="Calibri" pitchFamily="34" charset="0"/>
              </a:rPr>
              <a:t>EMISSIONS IMPROVEMENT</a:t>
            </a:r>
          </a:p>
        </p:txBody>
      </p:sp>
      <p:sp>
        <p:nvSpPr>
          <p:cNvPr id="82950" name="CasellaDiTesto 7"/>
          <p:cNvSpPr txBox="1">
            <a:spLocks noChangeArrowheads="1"/>
          </p:cNvSpPr>
          <p:nvPr/>
        </p:nvSpPr>
        <p:spPr bwMode="auto">
          <a:xfrm>
            <a:off x="6551613" y="536575"/>
            <a:ext cx="1752600" cy="461963"/>
          </a:xfrm>
          <a:prstGeom prst="rect">
            <a:avLst/>
          </a:prstGeom>
          <a:noFill/>
          <a:ln w="9525">
            <a:noFill/>
            <a:miter lim="800000"/>
            <a:headEnd/>
            <a:tailEnd/>
          </a:ln>
        </p:spPr>
        <p:txBody>
          <a:bodyPr wrap="none">
            <a:spAutoFit/>
          </a:bodyPr>
          <a:lstStyle/>
          <a:p>
            <a:r>
              <a:rPr lang="it-IT" sz="2400">
                <a:latin typeface="Calibri" pitchFamily="34" charset="0"/>
              </a:rPr>
              <a:t>Nissan 370 Z</a:t>
            </a:r>
          </a:p>
        </p:txBody>
      </p:sp>
      <p:pic>
        <p:nvPicPr>
          <p:cNvPr id="82951" name="Immagine 1"/>
          <p:cNvPicPr>
            <a:picLocks noChangeAspect="1"/>
          </p:cNvPicPr>
          <p:nvPr/>
        </p:nvPicPr>
        <p:blipFill>
          <a:blip r:embed="rId4"/>
          <a:srcRect/>
          <a:stretch>
            <a:fillRect/>
          </a:stretch>
        </p:blipFill>
        <p:spPr bwMode="auto">
          <a:xfrm>
            <a:off x="304800" y="1701800"/>
            <a:ext cx="5491163" cy="3289300"/>
          </a:xfrm>
          <a:prstGeom prst="rect">
            <a:avLst/>
          </a:prstGeom>
          <a:noFill/>
          <a:ln w="9525">
            <a:noFill/>
            <a:miter lim="800000"/>
            <a:headEnd/>
            <a:tailEnd/>
          </a:ln>
        </p:spPr>
      </p:pic>
      <p:pic>
        <p:nvPicPr>
          <p:cNvPr id="82952" name="Immagine 2"/>
          <p:cNvPicPr>
            <a:picLocks noChangeAspect="1"/>
          </p:cNvPicPr>
          <p:nvPr/>
        </p:nvPicPr>
        <p:blipFill>
          <a:blip r:embed="rId5"/>
          <a:srcRect/>
          <a:stretch>
            <a:fillRect/>
          </a:stretch>
        </p:blipFill>
        <p:spPr bwMode="auto">
          <a:xfrm>
            <a:off x="6235700" y="1701800"/>
            <a:ext cx="5491163" cy="3289300"/>
          </a:xfrm>
          <a:prstGeom prst="rect">
            <a:avLst/>
          </a:prstGeom>
          <a:noFill/>
          <a:ln w="9525">
            <a:noFill/>
            <a:miter lim="800000"/>
            <a:headEnd/>
            <a:tailEnd/>
          </a:ln>
        </p:spPr>
      </p:pic>
      <p:sp>
        <p:nvSpPr>
          <p:cNvPr id="82953" name="CasellaDiTesto 3"/>
          <p:cNvSpPr txBox="1">
            <a:spLocks noChangeArrowheads="1"/>
          </p:cNvSpPr>
          <p:nvPr/>
        </p:nvSpPr>
        <p:spPr bwMode="auto">
          <a:xfrm>
            <a:off x="857250" y="5105400"/>
            <a:ext cx="4748213" cy="1200150"/>
          </a:xfrm>
          <a:prstGeom prst="rect">
            <a:avLst/>
          </a:prstGeom>
          <a:noFill/>
          <a:ln w="9525">
            <a:noFill/>
            <a:miter lim="800000"/>
            <a:headEnd/>
            <a:tailEnd/>
          </a:ln>
        </p:spPr>
        <p:txBody>
          <a:bodyPr wrap="none">
            <a:spAutoFit/>
          </a:bodyPr>
          <a:lstStyle/>
          <a:p>
            <a:r>
              <a:rPr lang="it-IT" b="1" u="sng">
                <a:latin typeface="Calibri" pitchFamily="34" charset="0"/>
              </a:rPr>
              <a:t>Gasoline consumption </a:t>
            </a:r>
            <a:r>
              <a:rPr lang="it-IT">
                <a:latin typeface="Calibri" pitchFamily="34" charset="0"/>
              </a:rPr>
              <a:t>comparison between</a:t>
            </a:r>
          </a:p>
          <a:p>
            <a:r>
              <a:rPr lang="it-IT">
                <a:latin typeface="Calibri" pitchFamily="34" charset="0"/>
              </a:rPr>
              <a:t>reference condition and new conditions given by</a:t>
            </a:r>
          </a:p>
          <a:p>
            <a:r>
              <a:rPr lang="it-IT">
                <a:latin typeface="Calibri" pitchFamily="34" charset="0"/>
              </a:rPr>
              <a:t>Hydromoving system [REF.test 2011/2, CS]</a:t>
            </a:r>
          </a:p>
          <a:p>
            <a:endParaRPr lang="it-IT">
              <a:latin typeface="Calibri" pitchFamily="34" charset="0"/>
            </a:endParaRPr>
          </a:p>
        </p:txBody>
      </p:sp>
      <p:sp>
        <p:nvSpPr>
          <p:cNvPr id="82954" name="CasellaDiTesto 8"/>
          <p:cNvSpPr txBox="1">
            <a:spLocks noChangeArrowheads="1"/>
          </p:cNvSpPr>
          <p:nvPr/>
        </p:nvSpPr>
        <p:spPr bwMode="auto">
          <a:xfrm>
            <a:off x="6751638" y="5129213"/>
            <a:ext cx="4459287" cy="1200150"/>
          </a:xfrm>
          <a:prstGeom prst="rect">
            <a:avLst/>
          </a:prstGeom>
          <a:noFill/>
          <a:ln w="9525">
            <a:noFill/>
            <a:miter lim="800000"/>
            <a:headEnd/>
            <a:tailEnd/>
          </a:ln>
        </p:spPr>
        <p:txBody>
          <a:bodyPr wrap="none">
            <a:spAutoFit/>
          </a:bodyPr>
          <a:lstStyle/>
          <a:p>
            <a:r>
              <a:rPr lang="it-IT" b="1" u="sng">
                <a:latin typeface="Calibri" pitchFamily="34" charset="0"/>
              </a:rPr>
              <a:t>PM emissions </a:t>
            </a:r>
            <a:r>
              <a:rPr lang="it-IT">
                <a:latin typeface="Calibri" pitchFamily="34" charset="0"/>
              </a:rPr>
              <a:t>comparison between reference</a:t>
            </a:r>
          </a:p>
          <a:p>
            <a:r>
              <a:rPr lang="it-IT">
                <a:latin typeface="Calibri" pitchFamily="34" charset="0"/>
              </a:rPr>
              <a:t>condition and new conditions given by</a:t>
            </a:r>
          </a:p>
          <a:p>
            <a:r>
              <a:rPr lang="it-IT">
                <a:latin typeface="Calibri" pitchFamily="34" charset="0"/>
              </a:rPr>
              <a:t>Hydromoving system [REF.test 2012/6, MM]</a:t>
            </a:r>
          </a:p>
          <a:p>
            <a:endParaRPr lang="it-IT">
              <a:latin typeface="Calibri" pitchFamily="34" charset="0"/>
            </a:endParaRPr>
          </a:p>
        </p:txBody>
      </p:sp>
      <p:sp>
        <p:nvSpPr>
          <p:cNvPr id="82955" name="CasellaDiTesto 9"/>
          <p:cNvSpPr txBox="1">
            <a:spLocks noChangeArrowheads="1"/>
          </p:cNvSpPr>
          <p:nvPr/>
        </p:nvSpPr>
        <p:spPr bwMode="auto">
          <a:xfrm>
            <a:off x="1760538" y="1243013"/>
            <a:ext cx="2568575" cy="368300"/>
          </a:xfrm>
          <a:prstGeom prst="rect">
            <a:avLst/>
          </a:prstGeom>
          <a:noFill/>
          <a:ln w="9525">
            <a:noFill/>
            <a:miter lim="800000"/>
            <a:headEnd/>
            <a:tailEnd/>
          </a:ln>
        </p:spPr>
        <p:txBody>
          <a:bodyPr wrap="none">
            <a:spAutoFit/>
          </a:bodyPr>
          <a:lstStyle/>
          <a:p>
            <a:r>
              <a:rPr lang="it-IT">
                <a:latin typeface="Calibri" pitchFamily="34" charset="0"/>
              </a:rPr>
              <a:t>comparison consumption</a:t>
            </a:r>
          </a:p>
        </p:txBody>
      </p:sp>
      <p:sp>
        <p:nvSpPr>
          <p:cNvPr id="82956" name="CasellaDiTesto 12"/>
          <p:cNvSpPr txBox="1">
            <a:spLocks noChangeArrowheads="1"/>
          </p:cNvSpPr>
          <p:nvPr/>
        </p:nvSpPr>
        <p:spPr bwMode="auto">
          <a:xfrm>
            <a:off x="8153400" y="1263650"/>
            <a:ext cx="1655763" cy="368300"/>
          </a:xfrm>
          <a:prstGeom prst="rect">
            <a:avLst/>
          </a:prstGeom>
          <a:noFill/>
          <a:ln w="9525">
            <a:noFill/>
            <a:miter lim="800000"/>
            <a:headEnd/>
            <a:tailEnd/>
          </a:ln>
        </p:spPr>
        <p:txBody>
          <a:bodyPr wrap="none">
            <a:spAutoFit/>
          </a:bodyPr>
          <a:lstStyle/>
          <a:p>
            <a:r>
              <a:rPr lang="it-IT">
                <a:latin typeface="Calibri" pitchFamily="34" charset="0"/>
              </a:rPr>
              <a:t>comparison PM</a:t>
            </a:r>
          </a:p>
        </p:txBody>
      </p:sp>
      <p:sp>
        <p:nvSpPr>
          <p:cNvPr id="82957" name="CasellaDiTesto 13"/>
          <p:cNvSpPr txBox="1">
            <a:spLocks noChangeArrowheads="1"/>
          </p:cNvSpPr>
          <p:nvPr/>
        </p:nvSpPr>
        <p:spPr bwMode="auto">
          <a:xfrm>
            <a:off x="4086225" y="1846263"/>
            <a:ext cx="1111250"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- 16,5%</a:t>
            </a:r>
          </a:p>
        </p:txBody>
      </p:sp>
      <p:sp>
        <p:nvSpPr>
          <p:cNvPr id="82958" name="CasellaDiTesto 14"/>
          <p:cNvSpPr txBox="1">
            <a:spLocks noChangeArrowheads="1"/>
          </p:cNvSpPr>
          <p:nvPr/>
        </p:nvSpPr>
        <p:spPr bwMode="auto">
          <a:xfrm>
            <a:off x="9979025" y="2163763"/>
            <a:ext cx="879475" cy="461962"/>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- 70%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499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357E159B-6390-484A-9860-EE8EDF1ADCA3}" type="slidenum">
              <a:rPr lang="it-IT"/>
              <a:pPr>
                <a:defRPr/>
              </a:pPr>
              <a:t>36</a:t>
            </a:fld>
            <a:endParaRPr lang="it-IT"/>
          </a:p>
        </p:txBody>
      </p:sp>
      <p:sp>
        <p:nvSpPr>
          <p:cNvPr id="84997" name="CasellaDiTesto 6"/>
          <p:cNvSpPr txBox="1">
            <a:spLocks noChangeArrowheads="1"/>
          </p:cNvSpPr>
          <p:nvPr/>
        </p:nvSpPr>
        <p:spPr bwMode="auto">
          <a:xfrm>
            <a:off x="3671888" y="476250"/>
            <a:ext cx="3578928" cy="461665"/>
          </a:xfrm>
          <a:prstGeom prst="rect">
            <a:avLst/>
          </a:prstGeom>
          <a:noFill/>
          <a:ln w="9525">
            <a:noFill/>
            <a:miter lim="800000"/>
            <a:headEnd/>
            <a:tailEnd/>
          </a:ln>
        </p:spPr>
        <p:txBody>
          <a:bodyPr wrap="none">
            <a:spAutoFit/>
          </a:bodyPr>
          <a:lstStyle/>
          <a:p>
            <a:r>
              <a:rPr lang="it-IT" sz="2400" b="1" u="sng" dirty="0">
                <a:latin typeface="Calibri" pitchFamily="34" charset="0"/>
              </a:rPr>
              <a:t>TESTED VEHICLE      </a:t>
            </a:r>
            <a:r>
              <a:rPr lang="it-IT" sz="2400" b="1" u="sng" dirty="0" err="1">
                <a:latin typeface="Calibri" pitchFamily="34" charset="0"/>
              </a:rPr>
              <a:t>Results</a:t>
            </a:r>
            <a:endParaRPr lang="it-IT" sz="2400" b="1" u="sng" dirty="0">
              <a:latin typeface="Calibri" pitchFamily="34" charset="0"/>
            </a:endParaRPr>
          </a:p>
        </p:txBody>
      </p:sp>
      <p:pic>
        <p:nvPicPr>
          <p:cNvPr id="84998" name="Immagine 1"/>
          <p:cNvPicPr>
            <a:picLocks noChangeAspect="1"/>
          </p:cNvPicPr>
          <p:nvPr/>
        </p:nvPicPr>
        <p:blipFill>
          <a:blip r:embed="rId4"/>
          <a:srcRect/>
          <a:stretch>
            <a:fillRect/>
          </a:stretch>
        </p:blipFill>
        <p:spPr bwMode="auto">
          <a:xfrm>
            <a:off x="274638" y="3200400"/>
            <a:ext cx="6792912" cy="3221038"/>
          </a:xfrm>
          <a:prstGeom prst="rect">
            <a:avLst/>
          </a:prstGeom>
          <a:noFill/>
          <a:ln w="9525">
            <a:noFill/>
            <a:miter lim="800000"/>
            <a:headEnd/>
            <a:tailEnd/>
          </a:ln>
        </p:spPr>
      </p:pic>
      <p:pic>
        <p:nvPicPr>
          <p:cNvPr id="84999" name="Immagine 2"/>
          <p:cNvPicPr>
            <a:picLocks noChangeAspect="1"/>
          </p:cNvPicPr>
          <p:nvPr/>
        </p:nvPicPr>
        <p:blipFill>
          <a:blip r:embed="rId5"/>
          <a:srcRect/>
          <a:stretch>
            <a:fillRect/>
          </a:stretch>
        </p:blipFill>
        <p:spPr bwMode="auto">
          <a:xfrm>
            <a:off x="7458075" y="1074738"/>
            <a:ext cx="4418013" cy="2141537"/>
          </a:xfrm>
          <a:prstGeom prst="rect">
            <a:avLst/>
          </a:prstGeom>
          <a:noFill/>
          <a:ln w="9525">
            <a:noFill/>
            <a:miter lim="800000"/>
            <a:headEnd/>
            <a:tailEnd/>
          </a:ln>
        </p:spPr>
      </p:pic>
      <p:sp>
        <p:nvSpPr>
          <p:cNvPr id="85000" name="CasellaDiTesto 3"/>
          <p:cNvSpPr txBox="1">
            <a:spLocks noChangeArrowheads="1"/>
          </p:cNvSpPr>
          <p:nvPr/>
        </p:nvSpPr>
        <p:spPr bwMode="auto">
          <a:xfrm>
            <a:off x="4775200" y="1074738"/>
            <a:ext cx="2224088" cy="519112"/>
          </a:xfrm>
          <a:prstGeom prst="rect">
            <a:avLst/>
          </a:prstGeom>
          <a:noFill/>
          <a:ln w="9525">
            <a:noFill/>
            <a:miter lim="800000"/>
            <a:headEnd/>
            <a:tailEnd/>
          </a:ln>
        </p:spPr>
        <p:txBody>
          <a:bodyPr wrap="none">
            <a:spAutoFit/>
          </a:bodyPr>
          <a:lstStyle/>
          <a:p>
            <a:r>
              <a:rPr lang="it-IT" sz="2800" b="1" u="sng">
                <a:latin typeface="Calibri" pitchFamily="34" charset="0"/>
              </a:rPr>
              <a:t>Nissan NV200</a:t>
            </a:r>
          </a:p>
        </p:txBody>
      </p:sp>
      <p:sp>
        <p:nvSpPr>
          <p:cNvPr id="85001" name="CasellaDiTesto 7"/>
          <p:cNvSpPr txBox="1">
            <a:spLocks noChangeArrowheads="1"/>
          </p:cNvSpPr>
          <p:nvPr/>
        </p:nvSpPr>
        <p:spPr bwMode="auto">
          <a:xfrm>
            <a:off x="4854575" y="1674813"/>
            <a:ext cx="1816100" cy="1016000"/>
          </a:xfrm>
          <a:prstGeom prst="rect">
            <a:avLst/>
          </a:prstGeom>
          <a:noFill/>
          <a:ln w="9525">
            <a:noFill/>
            <a:miter lim="800000"/>
            <a:headEnd/>
            <a:tailEnd/>
          </a:ln>
        </p:spPr>
        <p:txBody>
          <a:bodyPr wrap="none">
            <a:spAutoFit/>
          </a:bodyPr>
          <a:lstStyle/>
          <a:p>
            <a:pPr algn="ctr"/>
            <a:r>
              <a:rPr lang="it-IT">
                <a:latin typeface="Calibri" pitchFamily="34" charset="0"/>
              </a:rPr>
              <a:t>cat. ‘N1’ – Class 3</a:t>
            </a:r>
          </a:p>
          <a:p>
            <a:pPr algn="ctr"/>
            <a:endParaRPr lang="it-IT">
              <a:latin typeface="Calibri" pitchFamily="34" charset="0"/>
            </a:endParaRPr>
          </a:p>
          <a:p>
            <a:pPr algn="ctr"/>
            <a:r>
              <a:rPr lang="it-IT" sz="2400" b="1" u="sng">
                <a:latin typeface="Calibri" pitchFamily="34" charset="0"/>
              </a:rPr>
              <a:t>Diesel fed</a:t>
            </a:r>
          </a:p>
        </p:txBody>
      </p:sp>
      <p:sp>
        <p:nvSpPr>
          <p:cNvPr id="85002" name="CasellaDiTesto 8"/>
          <p:cNvSpPr txBox="1">
            <a:spLocks noChangeArrowheads="1"/>
          </p:cNvSpPr>
          <p:nvPr/>
        </p:nvSpPr>
        <p:spPr bwMode="auto">
          <a:xfrm>
            <a:off x="7304088" y="3903663"/>
            <a:ext cx="2468562" cy="1016000"/>
          </a:xfrm>
          <a:prstGeom prst="rect">
            <a:avLst/>
          </a:prstGeom>
          <a:noFill/>
          <a:ln w="9525">
            <a:noFill/>
            <a:miter lim="800000"/>
            <a:headEnd/>
            <a:tailEnd/>
          </a:ln>
        </p:spPr>
        <p:txBody>
          <a:bodyPr wrap="none">
            <a:spAutoFit/>
          </a:bodyPr>
          <a:lstStyle/>
          <a:p>
            <a:pPr algn="ctr"/>
            <a:r>
              <a:rPr lang="it-IT" sz="2000" b="1">
                <a:latin typeface="Calibri" pitchFamily="34" charset="0"/>
              </a:rPr>
              <a:t>European NEDC Cycle</a:t>
            </a:r>
          </a:p>
          <a:p>
            <a:pPr algn="ctr"/>
            <a:r>
              <a:rPr lang="it-IT" sz="2000" b="1">
                <a:latin typeface="Calibri" pitchFamily="34" charset="0"/>
              </a:rPr>
              <a:t>VEHICLE UNDER</a:t>
            </a:r>
          </a:p>
          <a:p>
            <a:pPr algn="ctr"/>
            <a:r>
              <a:rPr lang="it-IT" sz="2000" b="1">
                <a:latin typeface="Calibri" pitchFamily="34" charset="0"/>
              </a:rPr>
              <a:t>CONDITIONING</a:t>
            </a:r>
          </a:p>
        </p:txBody>
      </p:sp>
      <p:pic>
        <p:nvPicPr>
          <p:cNvPr id="85003" name="Immagine 9"/>
          <p:cNvPicPr>
            <a:picLocks noChangeAspect="1"/>
          </p:cNvPicPr>
          <p:nvPr/>
        </p:nvPicPr>
        <p:blipFill>
          <a:blip r:embed="rId6"/>
          <a:srcRect/>
          <a:stretch>
            <a:fillRect/>
          </a:stretch>
        </p:blipFill>
        <p:spPr bwMode="auto">
          <a:xfrm>
            <a:off x="325438" y="1112838"/>
            <a:ext cx="4140200" cy="1803400"/>
          </a:xfrm>
          <a:prstGeom prst="rect">
            <a:avLst/>
          </a:prstGeom>
          <a:noFill/>
          <a:ln w="9525">
            <a:noFill/>
            <a:miter lim="800000"/>
            <a:headEnd/>
            <a:tailEnd/>
          </a:ln>
        </p:spPr>
      </p:pic>
      <p:pic>
        <p:nvPicPr>
          <p:cNvPr id="85004" name="Immagine 12"/>
          <p:cNvPicPr>
            <a:picLocks noChangeAspect="1"/>
          </p:cNvPicPr>
          <p:nvPr/>
        </p:nvPicPr>
        <p:blipFill>
          <a:blip r:embed="rId7"/>
          <a:srcRect/>
          <a:stretch>
            <a:fillRect/>
          </a:stretch>
        </p:blipFill>
        <p:spPr bwMode="auto">
          <a:xfrm>
            <a:off x="7918450" y="3100388"/>
            <a:ext cx="5895975" cy="3503612"/>
          </a:xfrm>
          <a:prstGeom prst="rect">
            <a:avLst/>
          </a:prstGeom>
          <a:noFill/>
          <a:ln w="9525">
            <a:noFill/>
            <a:miter lim="800000"/>
            <a:headEnd/>
            <a:tailEnd/>
          </a:ln>
        </p:spPr>
      </p:pic>
      <p:sp>
        <p:nvSpPr>
          <p:cNvPr id="15" name="Anello 14"/>
          <p:cNvSpPr/>
          <p:nvPr/>
        </p:nvSpPr>
        <p:spPr>
          <a:xfrm>
            <a:off x="728663" y="3111500"/>
            <a:ext cx="1666875" cy="512763"/>
          </a:xfrm>
          <a:prstGeom prst="donut">
            <a:avLst/>
          </a:prstGeom>
          <a:solidFill>
            <a:srgbClr val="FF0000"/>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b="1">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806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642314B-BBA9-43CA-A323-63B2D90B652C}" type="slidenum">
              <a:rPr lang="it-IT"/>
              <a:pPr>
                <a:defRPr/>
              </a:pPr>
              <a:t>37</a:t>
            </a:fld>
            <a:endParaRPr lang="it-IT"/>
          </a:p>
        </p:txBody>
      </p:sp>
      <p:pic>
        <p:nvPicPr>
          <p:cNvPr id="88069" name="Immagine 6"/>
          <p:cNvPicPr>
            <a:picLocks noChangeAspect="1"/>
          </p:cNvPicPr>
          <p:nvPr/>
        </p:nvPicPr>
        <p:blipFill>
          <a:blip r:embed="rId4"/>
          <a:srcRect/>
          <a:stretch>
            <a:fillRect/>
          </a:stretch>
        </p:blipFill>
        <p:spPr bwMode="auto">
          <a:xfrm>
            <a:off x="215900" y="1233488"/>
            <a:ext cx="6600825" cy="2878137"/>
          </a:xfrm>
          <a:prstGeom prst="rect">
            <a:avLst/>
          </a:prstGeom>
          <a:noFill/>
          <a:ln w="9525">
            <a:noFill/>
            <a:miter lim="800000"/>
            <a:headEnd/>
            <a:tailEnd/>
          </a:ln>
        </p:spPr>
      </p:pic>
      <p:sp>
        <p:nvSpPr>
          <p:cNvPr id="88070" name="CasellaDiTesto 1"/>
          <p:cNvSpPr txBox="1">
            <a:spLocks noChangeArrowheads="1"/>
          </p:cNvSpPr>
          <p:nvPr/>
        </p:nvSpPr>
        <p:spPr bwMode="auto">
          <a:xfrm>
            <a:off x="215900" y="3890963"/>
            <a:ext cx="5970588" cy="922337"/>
          </a:xfrm>
          <a:prstGeom prst="rect">
            <a:avLst/>
          </a:prstGeom>
          <a:noFill/>
          <a:ln w="9525">
            <a:noFill/>
            <a:miter lim="800000"/>
            <a:headEnd/>
            <a:tailEnd/>
          </a:ln>
        </p:spPr>
        <p:txBody>
          <a:bodyPr>
            <a:spAutoFit/>
          </a:bodyPr>
          <a:lstStyle/>
          <a:p>
            <a:r>
              <a:rPr lang="it-IT" dirty="0" err="1">
                <a:latin typeface="Calibri" pitchFamily="34" charset="0"/>
              </a:rPr>
              <a:t>Comparison</a:t>
            </a:r>
            <a:r>
              <a:rPr lang="it-IT" dirty="0">
                <a:latin typeface="Calibri" pitchFamily="34" charset="0"/>
              </a:rPr>
              <a:t> of PM </a:t>
            </a:r>
            <a:r>
              <a:rPr lang="it-IT" dirty="0" err="1">
                <a:latin typeface="Calibri" pitchFamily="34" charset="0"/>
              </a:rPr>
              <a:t>emissions</a:t>
            </a:r>
            <a:r>
              <a:rPr lang="it-IT" dirty="0">
                <a:latin typeface="Calibri" pitchFamily="34" charset="0"/>
              </a:rPr>
              <a:t> with and </a:t>
            </a:r>
            <a:r>
              <a:rPr lang="it-IT" dirty="0" err="1">
                <a:latin typeface="Calibri" pitchFamily="34" charset="0"/>
              </a:rPr>
              <a:t>without</a:t>
            </a:r>
            <a:r>
              <a:rPr lang="it-IT" dirty="0">
                <a:latin typeface="Calibri" pitchFamily="34" charset="0"/>
              </a:rPr>
              <a:t> system, </a:t>
            </a:r>
            <a:r>
              <a:rPr lang="it-IT" dirty="0" err="1">
                <a:latin typeface="Calibri" pitchFamily="34" charset="0"/>
              </a:rPr>
              <a:t>cold</a:t>
            </a:r>
            <a:r>
              <a:rPr lang="it-IT" dirty="0">
                <a:latin typeface="Calibri" pitchFamily="34" charset="0"/>
              </a:rPr>
              <a:t> NEDC </a:t>
            </a:r>
            <a:r>
              <a:rPr lang="it-IT" dirty="0" err="1">
                <a:latin typeface="Calibri" pitchFamily="34" charset="0"/>
              </a:rPr>
              <a:t>cycle</a:t>
            </a:r>
            <a:endParaRPr lang="it-IT" dirty="0">
              <a:latin typeface="Calibri" pitchFamily="34" charset="0"/>
            </a:endParaRPr>
          </a:p>
          <a:p>
            <a:endParaRPr lang="it-IT" dirty="0">
              <a:latin typeface="Calibri" pitchFamily="34" charset="0"/>
            </a:endParaRPr>
          </a:p>
        </p:txBody>
      </p:sp>
      <p:sp>
        <p:nvSpPr>
          <p:cNvPr id="88071" name="CasellaDiTesto 3"/>
          <p:cNvSpPr txBox="1">
            <a:spLocks noChangeArrowheads="1"/>
          </p:cNvSpPr>
          <p:nvPr/>
        </p:nvSpPr>
        <p:spPr bwMode="auto">
          <a:xfrm>
            <a:off x="511175" y="428625"/>
            <a:ext cx="2928938" cy="461963"/>
          </a:xfrm>
          <a:prstGeom prst="rect">
            <a:avLst/>
          </a:prstGeom>
          <a:noFill/>
          <a:ln w="9525">
            <a:noFill/>
            <a:miter lim="800000"/>
            <a:headEnd/>
            <a:tailEnd/>
          </a:ln>
        </p:spPr>
        <p:txBody>
          <a:bodyPr wrap="none">
            <a:spAutoFit/>
          </a:bodyPr>
          <a:lstStyle/>
          <a:p>
            <a:r>
              <a:rPr lang="it-IT" sz="2400" b="1">
                <a:latin typeface="Calibri" pitchFamily="34" charset="0"/>
              </a:rPr>
              <a:t>Particulate Reduction</a:t>
            </a:r>
          </a:p>
        </p:txBody>
      </p:sp>
      <p:pic>
        <p:nvPicPr>
          <p:cNvPr id="88072" name="Immagine 7"/>
          <p:cNvPicPr>
            <a:picLocks noChangeAspect="1"/>
          </p:cNvPicPr>
          <p:nvPr/>
        </p:nvPicPr>
        <p:blipFill>
          <a:blip r:embed="rId5"/>
          <a:srcRect l="15352" t="-1436" r="9824" b="1436"/>
          <a:stretch>
            <a:fillRect/>
          </a:stretch>
        </p:blipFill>
        <p:spPr bwMode="auto">
          <a:xfrm>
            <a:off x="7256463" y="1146175"/>
            <a:ext cx="3843337" cy="2884488"/>
          </a:xfrm>
          <a:prstGeom prst="rect">
            <a:avLst/>
          </a:prstGeom>
          <a:noFill/>
          <a:ln w="9525">
            <a:noFill/>
            <a:miter lim="800000"/>
            <a:headEnd/>
            <a:tailEnd/>
          </a:ln>
        </p:spPr>
      </p:pic>
      <p:sp>
        <p:nvSpPr>
          <p:cNvPr id="10" name="Rettangolo 9">
            <a:extLst/>
          </p:cNvPr>
          <p:cNvSpPr/>
          <p:nvPr/>
        </p:nvSpPr>
        <p:spPr>
          <a:xfrm>
            <a:off x="1920875" y="2403475"/>
            <a:ext cx="1982788" cy="369888"/>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it-IT"/>
          </a:p>
        </p:txBody>
      </p:sp>
      <p:sp>
        <p:nvSpPr>
          <p:cNvPr id="88074" name="CasellaDiTesto 2"/>
          <p:cNvSpPr txBox="1">
            <a:spLocks noChangeArrowheads="1"/>
          </p:cNvSpPr>
          <p:nvPr/>
        </p:nvSpPr>
        <p:spPr bwMode="auto">
          <a:xfrm>
            <a:off x="1920875" y="2403475"/>
            <a:ext cx="1982788" cy="369888"/>
          </a:xfrm>
          <a:prstGeom prst="rect">
            <a:avLst/>
          </a:prstGeom>
          <a:noFill/>
          <a:ln w="9525">
            <a:noFill/>
            <a:miter lim="800000"/>
            <a:headEnd/>
            <a:tailEnd/>
          </a:ln>
        </p:spPr>
        <p:txBody>
          <a:bodyPr wrap="none">
            <a:spAutoFit/>
          </a:bodyPr>
          <a:lstStyle/>
          <a:p>
            <a:r>
              <a:rPr lang="it-IT">
                <a:latin typeface="Calibri" pitchFamily="34" charset="0"/>
              </a:rPr>
              <a:t>Counts/km -127,72</a:t>
            </a:r>
          </a:p>
        </p:txBody>
      </p:sp>
      <p:sp>
        <p:nvSpPr>
          <p:cNvPr id="88075" name="CasellaDiTesto 8"/>
          <p:cNvSpPr txBox="1">
            <a:spLocks noChangeArrowheads="1"/>
          </p:cNvSpPr>
          <p:nvPr/>
        </p:nvSpPr>
        <p:spPr bwMode="auto">
          <a:xfrm>
            <a:off x="5300663" y="4484688"/>
            <a:ext cx="6948487" cy="1754187"/>
          </a:xfrm>
          <a:prstGeom prst="rect">
            <a:avLst/>
          </a:prstGeom>
          <a:noFill/>
          <a:ln w="9525">
            <a:noFill/>
            <a:miter lim="800000"/>
            <a:headEnd/>
            <a:tailEnd/>
          </a:ln>
        </p:spPr>
        <p:txBody>
          <a:bodyPr wrap="none">
            <a:spAutoFit/>
          </a:bodyPr>
          <a:lstStyle/>
          <a:p>
            <a:r>
              <a:rPr lang="it-IT" dirty="0" err="1">
                <a:latin typeface="Calibri" pitchFamily="34" charset="0"/>
              </a:rPr>
              <a:t>Details</a:t>
            </a:r>
            <a:r>
              <a:rPr lang="it-IT" dirty="0">
                <a:latin typeface="Calibri" pitchFamily="34" charset="0"/>
              </a:rPr>
              <a:t>:</a:t>
            </a:r>
            <a:br>
              <a:rPr lang="it-IT" dirty="0">
                <a:latin typeface="Calibri" pitchFamily="34" charset="0"/>
              </a:rPr>
            </a:br>
            <a:r>
              <a:rPr lang="it-IT" dirty="0">
                <a:latin typeface="Calibri" pitchFamily="34" charset="0"/>
              </a:rPr>
              <a:t>EUDC </a:t>
            </a:r>
            <a:r>
              <a:rPr lang="it-IT" b="1" dirty="0" err="1">
                <a:latin typeface="Calibri" pitchFamily="34" charset="0"/>
              </a:rPr>
              <a:t>cold</a:t>
            </a:r>
            <a:r>
              <a:rPr lang="it-IT" dirty="0">
                <a:latin typeface="Calibri" pitchFamily="34" charset="0"/>
              </a:rPr>
              <a:t> test </a:t>
            </a:r>
            <a:r>
              <a:rPr lang="it-IT" dirty="0" err="1">
                <a:latin typeface="Calibri" pitchFamily="34" charset="0"/>
              </a:rPr>
              <a:t>without</a:t>
            </a:r>
            <a:r>
              <a:rPr lang="it-IT" dirty="0">
                <a:latin typeface="Calibri" pitchFamily="34" charset="0"/>
              </a:rPr>
              <a:t> HM system&gt; Photo 1A (Blue)</a:t>
            </a:r>
            <a:br>
              <a:rPr lang="it-IT" dirty="0">
                <a:latin typeface="Calibri" pitchFamily="34" charset="0"/>
              </a:rPr>
            </a:br>
            <a:r>
              <a:rPr lang="it-IT" dirty="0">
                <a:latin typeface="Calibri" pitchFamily="34" charset="0"/>
              </a:rPr>
              <a:t>EUDC </a:t>
            </a:r>
            <a:r>
              <a:rPr lang="it-IT" b="1" dirty="0">
                <a:latin typeface="Calibri" pitchFamily="34" charset="0"/>
              </a:rPr>
              <a:t>hot</a:t>
            </a:r>
            <a:r>
              <a:rPr lang="it-IT" dirty="0">
                <a:latin typeface="Calibri" pitchFamily="34" charset="0"/>
              </a:rPr>
              <a:t> test </a:t>
            </a:r>
            <a:r>
              <a:rPr lang="it-IT" dirty="0" err="1">
                <a:latin typeface="Calibri" pitchFamily="34" charset="0"/>
              </a:rPr>
              <a:t>without</a:t>
            </a:r>
            <a:r>
              <a:rPr lang="it-IT" dirty="0">
                <a:latin typeface="Calibri" pitchFamily="34" charset="0"/>
              </a:rPr>
              <a:t> HM system&gt; Photo 1A (White)</a:t>
            </a:r>
            <a:br>
              <a:rPr lang="it-IT" dirty="0">
                <a:latin typeface="Calibri" pitchFamily="34" charset="0"/>
              </a:rPr>
            </a:br>
            <a:r>
              <a:rPr lang="it-IT" dirty="0">
                <a:latin typeface="Calibri" pitchFamily="34" charset="0"/>
              </a:rPr>
              <a:t>EUDC test </a:t>
            </a:r>
            <a:r>
              <a:rPr lang="it-IT" b="1" dirty="0" err="1">
                <a:latin typeface="Calibri" pitchFamily="34" charset="0"/>
              </a:rPr>
              <a:t>cold</a:t>
            </a:r>
            <a:r>
              <a:rPr lang="it-IT" dirty="0">
                <a:latin typeface="Calibri" pitchFamily="34" charset="0"/>
              </a:rPr>
              <a:t> with HM system (</a:t>
            </a:r>
            <a:r>
              <a:rPr lang="it-IT" dirty="0" err="1">
                <a:latin typeface="Calibri" pitchFamily="34" charset="0"/>
              </a:rPr>
              <a:t>perfectly</a:t>
            </a:r>
            <a:r>
              <a:rPr lang="it-IT" dirty="0">
                <a:latin typeface="Calibri" pitchFamily="34" charset="0"/>
              </a:rPr>
              <a:t> white </a:t>
            </a:r>
            <a:r>
              <a:rPr lang="it-IT" dirty="0" err="1">
                <a:latin typeface="Calibri" pitchFamily="34" charset="0"/>
              </a:rPr>
              <a:t>filter</a:t>
            </a:r>
            <a:r>
              <a:rPr lang="it-IT" dirty="0">
                <a:latin typeface="Calibri" pitchFamily="34" charset="0"/>
              </a:rPr>
              <a:t>)&gt; Photo 1B (Blue)</a:t>
            </a:r>
            <a:br>
              <a:rPr lang="it-IT" dirty="0">
                <a:latin typeface="Calibri" pitchFamily="34" charset="0"/>
              </a:rPr>
            </a:br>
            <a:r>
              <a:rPr lang="it-IT" dirty="0">
                <a:latin typeface="Calibri" pitchFamily="34" charset="0"/>
              </a:rPr>
              <a:t>EUDC test </a:t>
            </a:r>
            <a:r>
              <a:rPr lang="it-IT" b="1" dirty="0">
                <a:latin typeface="Calibri" pitchFamily="34" charset="0"/>
              </a:rPr>
              <a:t>hot</a:t>
            </a:r>
            <a:r>
              <a:rPr lang="it-IT" dirty="0">
                <a:latin typeface="Calibri" pitchFamily="34" charset="0"/>
              </a:rPr>
              <a:t> with  HM system (</a:t>
            </a:r>
            <a:r>
              <a:rPr lang="it-IT" dirty="0" err="1">
                <a:latin typeface="Calibri" pitchFamily="34" charset="0"/>
              </a:rPr>
              <a:t>perfectly</a:t>
            </a:r>
            <a:r>
              <a:rPr lang="it-IT" dirty="0">
                <a:latin typeface="Calibri" pitchFamily="34" charset="0"/>
              </a:rPr>
              <a:t> white </a:t>
            </a:r>
            <a:r>
              <a:rPr lang="it-IT" dirty="0" err="1">
                <a:latin typeface="Calibri" pitchFamily="34" charset="0"/>
              </a:rPr>
              <a:t>filter</a:t>
            </a:r>
            <a:r>
              <a:rPr lang="it-IT" dirty="0">
                <a:latin typeface="Calibri" pitchFamily="34" charset="0"/>
              </a:rPr>
              <a:t>)&gt; Photo 1B (White)</a:t>
            </a:r>
            <a:br>
              <a:rPr lang="it-IT" dirty="0">
                <a:latin typeface="Calibri" pitchFamily="34" charset="0"/>
              </a:rPr>
            </a:br>
            <a:r>
              <a:rPr lang="it-IT" dirty="0">
                <a:latin typeface="Calibri" pitchFamily="34" charset="0"/>
              </a:rPr>
              <a:t>The </a:t>
            </a:r>
            <a:r>
              <a:rPr lang="it-IT" dirty="0" err="1">
                <a:latin typeface="Calibri" pitchFamily="34" charset="0"/>
              </a:rPr>
              <a:t>excellence</a:t>
            </a:r>
            <a:r>
              <a:rPr lang="it-IT" dirty="0">
                <a:latin typeface="Calibri" pitchFamily="34" charset="0"/>
              </a:rPr>
              <a:t> of the device </a:t>
            </a:r>
            <a:r>
              <a:rPr lang="it-IT" dirty="0" err="1">
                <a:latin typeface="Calibri" pitchFamily="34" charset="0"/>
              </a:rPr>
              <a:t>is</a:t>
            </a:r>
            <a:r>
              <a:rPr lang="it-IT" dirty="0">
                <a:latin typeface="Calibri" pitchFamily="34" charset="0"/>
              </a:rPr>
              <a:t> </a:t>
            </a:r>
            <a:r>
              <a:rPr lang="it-IT" dirty="0" err="1">
                <a:latin typeface="Calibri" pitchFamily="34" charset="0"/>
              </a:rPr>
              <a:t>clearly</a:t>
            </a:r>
            <a:r>
              <a:rPr lang="it-IT" dirty="0">
                <a:latin typeface="Calibri" pitchFamily="34" charset="0"/>
              </a:rPr>
              <a:t> </a:t>
            </a:r>
            <a:r>
              <a:rPr lang="it-IT" dirty="0" err="1">
                <a:latin typeface="Calibri" pitchFamily="34" charset="0"/>
              </a:rPr>
              <a:t>visible</a:t>
            </a:r>
            <a:r>
              <a:rPr lang="it-IT" dirty="0">
                <a:latin typeface="Calibri" pitchFamily="34" charset="0"/>
              </a:rPr>
              <a:t>. </a:t>
            </a:r>
          </a:p>
        </p:txBody>
      </p:sp>
      <p:sp>
        <p:nvSpPr>
          <p:cNvPr id="88077" name="CasellaDiTesto 3"/>
          <p:cNvSpPr txBox="1">
            <a:spLocks noChangeArrowheads="1"/>
          </p:cNvSpPr>
          <p:nvPr/>
        </p:nvSpPr>
        <p:spPr bwMode="auto">
          <a:xfrm>
            <a:off x="511175" y="5173663"/>
            <a:ext cx="4217758" cy="954107"/>
          </a:xfrm>
          <a:prstGeom prst="rect">
            <a:avLst/>
          </a:prstGeom>
          <a:noFill/>
          <a:ln w="9525">
            <a:noFill/>
            <a:miter lim="800000"/>
            <a:headEnd/>
            <a:tailEnd/>
          </a:ln>
        </p:spPr>
        <p:txBody>
          <a:bodyPr wrap="none">
            <a:spAutoFit/>
          </a:bodyPr>
          <a:lstStyle/>
          <a:p>
            <a:r>
              <a:rPr lang="it-IT" sz="2800" b="1" u="sng" dirty="0">
                <a:latin typeface="Calibri" pitchFamily="34" charset="0"/>
              </a:rPr>
              <a:t>Nissan NV200 gasoline </a:t>
            </a:r>
            <a:r>
              <a:rPr lang="it-IT" sz="2800" b="1" u="sng" dirty="0" err="1">
                <a:latin typeface="Calibri" pitchFamily="34" charset="0"/>
              </a:rPr>
              <a:t>Tdci</a:t>
            </a:r>
            <a:endParaRPr lang="it-IT" sz="2800" b="1" u="sng" dirty="0">
              <a:latin typeface="Calibri" pitchFamily="34" charset="0"/>
            </a:endParaRPr>
          </a:p>
          <a:p>
            <a:r>
              <a:rPr lang="it-IT" sz="2800" b="1" u="sng" dirty="0" err="1">
                <a:latin typeface="Calibri" pitchFamily="34" charset="0"/>
              </a:rPr>
              <a:t>Without</a:t>
            </a:r>
            <a:r>
              <a:rPr lang="it-IT" sz="2800" b="1" u="sng" dirty="0">
                <a:latin typeface="Calibri" pitchFamily="34" charset="0"/>
              </a:rPr>
              <a:t> DPF/FAP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011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C8EF627A-F2CF-49F4-B9E0-B854BC45C9D4}" type="slidenum">
              <a:rPr lang="it-IT"/>
              <a:pPr>
                <a:defRPr/>
              </a:pPr>
              <a:t>38</a:t>
            </a:fld>
            <a:endParaRPr lang="it-IT"/>
          </a:p>
        </p:txBody>
      </p:sp>
      <p:sp>
        <p:nvSpPr>
          <p:cNvPr id="90117" name="CasellaDiTesto 6"/>
          <p:cNvSpPr txBox="1">
            <a:spLocks noChangeArrowheads="1"/>
          </p:cNvSpPr>
          <p:nvPr/>
        </p:nvSpPr>
        <p:spPr bwMode="auto">
          <a:xfrm>
            <a:off x="511175" y="428625"/>
            <a:ext cx="2928938" cy="461963"/>
          </a:xfrm>
          <a:prstGeom prst="rect">
            <a:avLst/>
          </a:prstGeom>
          <a:noFill/>
          <a:ln w="9525">
            <a:noFill/>
            <a:miter lim="800000"/>
            <a:headEnd/>
            <a:tailEnd/>
          </a:ln>
        </p:spPr>
        <p:txBody>
          <a:bodyPr wrap="none">
            <a:spAutoFit/>
          </a:bodyPr>
          <a:lstStyle/>
          <a:p>
            <a:r>
              <a:rPr lang="it-IT" sz="2400" b="1">
                <a:latin typeface="Calibri" pitchFamily="34" charset="0"/>
              </a:rPr>
              <a:t>Particulate Reduction</a:t>
            </a:r>
          </a:p>
        </p:txBody>
      </p:sp>
      <p:pic>
        <p:nvPicPr>
          <p:cNvPr id="90118" name="Immagine 7"/>
          <p:cNvPicPr>
            <a:picLocks noChangeAspect="1"/>
          </p:cNvPicPr>
          <p:nvPr/>
        </p:nvPicPr>
        <p:blipFill>
          <a:blip r:embed="rId4"/>
          <a:srcRect/>
          <a:stretch>
            <a:fillRect/>
          </a:stretch>
        </p:blipFill>
        <p:spPr bwMode="auto">
          <a:xfrm>
            <a:off x="300038" y="1073150"/>
            <a:ext cx="6684962" cy="2859088"/>
          </a:xfrm>
          <a:prstGeom prst="rect">
            <a:avLst/>
          </a:prstGeom>
          <a:noFill/>
          <a:ln w="9525">
            <a:noFill/>
            <a:miter lim="800000"/>
            <a:headEnd/>
            <a:tailEnd/>
          </a:ln>
        </p:spPr>
      </p:pic>
      <p:sp>
        <p:nvSpPr>
          <p:cNvPr id="90119" name="CasellaDiTesto 1"/>
          <p:cNvSpPr txBox="1">
            <a:spLocks noChangeArrowheads="1"/>
          </p:cNvSpPr>
          <p:nvPr/>
        </p:nvSpPr>
        <p:spPr bwMode="auto">
          <a:xfrm>
            <a:off x="511175" y="3838575"/>
            <a:ext cx="5975350" cy="647700"/>
          </a:xfrm>
          <a:prstGeom prst="rect">
            <a:avLst/>
          </a:prstGeom>
          <a:noFill/>
          <a:ln w="9525">
            <a:noFill/>
            <a:miter lim="800000"/>
            <a:headEnd/>
            <a:tailEnd/>
          </a:ln>
        </p:spPr>
        <p:txBody>
          <a:bodyPr>
            <a:spAutoFit/>
          </a:bodyPr>
          <a:lstStyle/>
          <a:p>
            <a:r>
              <a:rPr lang="it-IT">
                <a:latin typeface="Calibri" pitchFamily="34" charset="0"/>
              </a:rPr>
              <a:t>Comparison of PM emissions with and without system, hot NEDC cycle</a:t>
            </a:r>
          </a:p>
        </p:txBody>
      </p:sp>
      <p:pic>
        <p:nvPicPr>
          <p:cNvPr id="3" name="Immagine 2"/>
          <p:cNvPicPr>
            <a:picLocks noChangeAspect="1"/>
          </p:cNvPicPr>
          <p:nvPr/>
        </p:nvPicPr>
        <p:blipFill rotWithShape="1">
          <a:blip r:embed="rId5">
            <a:extLst/>
          </a:blip>
          <a:srcRect l="13695" t="12230"/>
          <a:stretch/>
        </p:blipFill>
        <p:spPr>
          <a:xfrm>
            <a:off x="7195812" y="3858470"/>
            <a:ext cx="4173321" cy="238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ttangolo 8">
            <a:extLst/>
          </p:cNvPr>
          <p:cNvSpPr/>
          <p:nvPr/>
        </p:nvSpPr>
        <p:spPr>
          <a:xfrm>
            <a:off x="1222375" y="1582738"/>
            <a:ext cx="2074863" cy="42068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it-IT"/>
          </a:p>
        </p:txBody>
      </p:sp>
      <p:sp>
        <p:nvSpPr>
          <p:cNvPr id="90122" name="CasellaDiTesto 3"/>
          <p:cNvSpPr txBox="1">
            <a:spLocks noChangeArrowheads="1"/>
          </p:cNvSpPr>
          <p:nvPr/>
        </p:nvSpPr>
        <p:spPr bwMode="auto">
          <a:xfrm>
            <a:off x="1233488" y="1603375"/>
            <a:ext cx="2033587" cy="368300"/>
          </a:xfrm>
          <a:prstGeom prst="rect">
            <a:avLst/>
          </a:prstGeom>
          <a:noFill/>
          <a:ln w="9525">
            <a:noFill/>
            <a:miter lim="800000"/>
            <a:headEnd/>
            <a:tailEnd/>
          </a:ln>
        </p:spPr>
        <p:txBody>
          <a:bodyPr>
            <a:spAutoFit/>
          </a:bodyPr>
          <a:lstStyle/>
          <a:p>
            <a:r>
              <a:rPr lang="it-IT">
                <a:latin typeface="Calibri" pitchFamily="34" charset="0"/>
              </a:rPr>
              <a:t>Counts/km -190,07 </a:t>
            </a:r>
          </a:p>
        </p:txBody>
      </p:sp>
      <p:sp>
        <p:nvSpPr>
          <p:cNvPr id="90123" name="CasellaDiTesto 9"/>
          <p:cNvSpPr txBox="1">
            <a:spLocks noChangeArrowheads="1"/>
          </p:cNvSpPr>
          <p:nvPr/>
        </p:nvSpPr>
        <p:spPr bwMode="auto">
          <a:xfrm>
            <a:off x="6994525" y="1804988"/>
            <a:ext cx="5146675" cy="1200150"/>
          </a:xfrm>
          <a:prstGeom prst="rect">
            <a:avLst/>
          </a:prstGeom>
          <a:noFill/>
          <a:ln w="9525">
            <a:noFill/>
            <a:miter lim="800000"/>
            <a:headEnd/>
            <a:tailEnd/>
          </a:ln>
        </p:spPr>
        <p:txBody>
          <a:bodyPr wrap="none">
            <a:spAutoFit/>
          </a:bodyPr>
          <a:lstStyle/>
          <a:p>
            <a:r>
              <a:rPr lang="it-IT">
                <a:latin typeface="Calibri" pitchFamily="34" charset="0"/>
              </a:rPr>
              <a:t>Excellent Test of the efficiency of the HM system.</a:t>
            </a:r>
            <a:br>
              <a:rPr lang="it-IT">
                <a:latin typeface="Calibri" pitchFamily="34" charset="0"/>
              </a:rPr>
            </a:br>
            <a:r>
              <a:rPr lang="it-IT">
                <a:latin typeface="Calibri" pitchFamily="34" charset="0"/>
              </a:rPr>
              <a:t>Perfectly White with HM system in operation.</a:t>
            </a:r>
            <a:br>
              <a:rPr lang="it-IT">
                <a:latin typeface="Calibri" pitchFamily="34" charset="0"/>
              </a:rPr>
            </a:br>
            <a:r>
              <a:rPr lang="it-IT">
                <a:latin typeface="Calibri" pitchFamily="34" charset="0"/>
              </a:rPr>
              <a:t>Perfectly Black without the HM system</a:t>
            </a:r>
            <a:br>
              <a:rPr lang="it-IT">
                <a:latin typeface="Calibri" pitchFamily="34" charset="0"/>
              </a:rPr>
            </a:br>
            <a:r>
              <a:rPr lang="it-IT">
                <a:latin typeface="Calibri" pitchFamily="34" charset="0"/>
              </a:rPr>
              <a:t>The HM system makes the EURO 6 Standard obsolete</a:t>
            </a:r>
          </a:p>
        </p:txBody>
      </p:sp>
      <p:sp>
        <p:nvSpPr>
          <p:cNvPr id="90125" name="CasellaDiTesto 3"/>
          <p:cNvSpPr txBox="1">
            <a:spLocks noChangeArrowheads="1"/>
          </p:cNvSpPr>
          <p:nvPr/>
        </p:nvSpPr>
        <p:spPr bwMode="auto">
          <a:xfrm>
            <a:off x="511175" y="5173663"/>
            <a:ext cx="4299510" cy="954107"/>
          </a:xfrm>
          <a:prstGeom prst="rect">
            <a:avLst/>
          </a:prstGeom>
          <a:noFill/>
          <a:ln w="9525">
            <a:noFill/>
            <a:miter lim="800000"/>
            <a:headEnd/>
            <a:tailEnd/>
          </a:ln>
        </p:spPr>
        <p:txBody>
          <a:bodyPr wrap="none">
            <a:spAutoFit/>
          </a:bodyPr>
          <a:lstStyle/>
          <a:p>
            <a:r>
              <a:rPr lang="it-IT" sz="2800" b="1" u="sng" dirty="0">
                <a:latin typeface="Calibri" pitchFamily="34" charset="0"/>
              </a:rPr>
              <a:t>Nissan NV200  gasoline </a:t>
            </a:r>
            <a:r>
              <a:rPr lang="it-IT" sz="2800" b="1" u="sng" dirty="0" err="1">
                <a:latin typeface="Calibri" pitchFamily="34" charset="0"/>
              </a:rPr>
              <a:t>Tdci</a:t>
            </a:r>
            <a:endParaRPr lang="it-IT" sz="2800" b="1" u="sng" dirty="0">
              <a:latin typeface="Calibri" pitchFamily="34" charset="0"/>
            </a:endParaRPr>
          </a:p>
          <a:p>
            <a:r>
              <a:rPr lang="it-IT" sz="2800" b="1" u="sng" dirty="0" err="1">
                <a:latin typeface="Calibri" pitchFamily="34" charset="0"/>
              </a:rPr>
              <a:t>Without</a:t>
            </a:r>
            <a:r>
              <a:rPr lang="it-IT" sz="2800" b="1" u="sng" dirty="0">
                <a:latin typeface="Calibri" pitchFamily="34" charset="0"/>
              </a:rPr>
              <a:t> DPF/FAP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216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D43661EE-6168-45A7-AC3E-08E6F79B1499}" type="slidenum">
              <a:rPr lang="it-IT"/>
              <a:pPr>
                <a:defRPr/>
              </a:pPr>
              <a:t>39</a:t>
            </a:fld>
            <a:endParaRPr lang="it-IT"/>
          </a:p>
        </p:txBody>
      </p:sp>
      <p:pic>
        <p:nvPicPr>
          <p:cNvPr id="92165" name="Immagine 1"/>
          <p:cNvPicPr>
            <a:picLocks noChangeAspect="1"/>
          </p:cNvPicPr>
          <p:nvPr/>
        </p:nvPicPr>
        <p:blipFill>
          <a:blip r:embed="rId4"/>
          <a:srcRect/>
          <a:stretch>
            <a:fillRect/>
          </a:stretch>
        </p:blipFill>
        <p:spPr bwMode="auto">
          <a:xfrm>
            <a:off x="590550" y="947738"/>
            <a:ext cx="11136313" cy="5357812"/>
          </a:xfrm>
          <a:prstGeom prst="rect">
            <a:avLst/>
          </a:prstGeom>
          <a:noFill/>
          <a:ln w="9525">
            <a:noFill/>
            <a:miter lim="800000"/>
            <a:headEnd/>
            <a:tailEnd/>
          </a:ln>
        </p:spPr>
      </p:pic>
      <p:sp>
        <p:nvSpPr>
          <p:cNvPr id="92166" name="CasellaDiTesto 2"/>
          <p:cNvSpPr txBox="1">
            <a:spLocks noChangeArrowheads="1"/>
          </p:cNvSpPr>
          <p:nvPr/>
        </p:nvSpPr>
        <p:spPr bwMode="auto">
          <a:xfrm>
            <a:off x="4465638" y="387350"/>
            <a:ext cx="2092239" cy="584775"/>
          </a:xfrm>
          <a:prstGeom prst="rect">
            <a:avLst/>
          </a:prstGeom>
          <a:noFill/>
          <a:ln w="9525">
            <a:noFill/>
            <a:miter lim="800000"/>
            <a:headEnd/>
            <a:tailEnd/>
          </a:ln>
        </p:spPr>
        <p:txBody>
          <a:bodyPr wrap="none">
            <a:spAutoFit/>
          </a:bodyPr>
          <a:lstStyle/>
          <a:p>
            <a:r>
              <a:rPr lang="it-IT" sz="3200" b="1" dirty="0">
                <a:latin typeface="Calibri" pitchFamily="34" charset="0"/>
              </a:rPr>
              <a:t>EMISSIONS</a:t>
            </a:r>
          </a:p>
        </p:txBody>
      </p:sp>
      <p:sp>
        <p:nvSpPr>
          <p:cNvPr id="92168" name="CasellaDiTesto 3"/>
          <p:cNvSpPr txBox="1">
            <a:spLocks noChangeArrowheads="1"/>
          </p:cNvSpPr>
          <p:nvPr/>
        </p:nvSpPr>
        <p:spPr bwMode="auto">
          <a:xfrm>
            <a:off x="4703763" y="1184275"/>
            <a:ext cx="2224087" cy="519113"/>
          </a:xfrm>
          <a:prstGeom prst="rect">
            <a:avLst/>
          </a:prstGeom>
          <a:noFill/>
          <a:ln w="9525">
            <a:noFill/>
            <a:miter lim="800000"/>
            <a:headEnd/>
            <a:tailEnd/>
          </a:ln>
        </p:spPr>
        <p:txBody>
          <a:bodyPr wrap="none">
            <a:spAutoFit/>
          </a:bodyPr>
          <a:lstStyle/>
          <a:p>
            <a:r>
              <a:rPr lang="it-IT" sz="2800" b="1" u="sng">
                <a:latin typeface="Calibri" pitchFamily="34" charset="0"/>
              </a:rPr>
              <a:t>Nissan NV200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48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C551A634-3F76-4153-A67F-09BF6CF307BA}" type="slidenum">
              <a:rPr lang="it-IT"/>
              <a:pPr>
                <a:defRPr/>
              </a:pPr>
              <a:t>4</a:t>
            </a:fld>
            <a:endParaRPr lang="it-IT"/>
          </a:p>
        </p:txBody>
      </p:sp>
      <p:sp>
        <p:nvSpPr>
          <p:cNvPr id="20485" name="CasellaDiTesto 1"/>
          <p:cNvSpPr txBox="1">
            <a:spLocks noChangeArrowheads="1"/>
          </p:cNvSpPr>
          <p:nvPr/>
        </p:nvSpPr>
        <p:spPr bwMode="auto">
          <a:xfrm>
            <a:off x="682625" y="606425"/>
            <a:ext cx="3598863" cy="457200"/>
          </a:xfrm>
          <a:prstGeom prst="rect">
            <a:avLst/>
          </a:prstGeom>
          <a:noFill/>
          <a:ln w="9525">
            <a:noFill/>
            <a:miter lim="800000"/>
            <a:headEnd/>
            <a:tailEnd/>
          </a:ln>
        </p:spPr>
        <p:txBody>
          <a:bodyPr>
            <a:spAutoFit/>
          </a:bodyPr>
          <a:lstStyle/>
          <a:p>
            <a:r>
              <a:rPr lang="it-IT" sz="2400" b="1">
                <a:latin typeface="Calibri" pitchFamily="34" charset="0"/>
              </a:rPr>
              <a:t>The Hydromoving System</a:t>
            </a:r>
          </a:p>
        </p:txBody>
      </p:sp>
      <p:sp>
        <p:nvSpPr>
          <p:cNvPr id="20486" name="CasellaDiTesto 2"/>
          <p:cNvSpPr txBox="1">
            <a:spLocks noChangeArrowheads="1"/>
          </p:cNvSpPr>
          <p:nvPr/>
        </p:nvSpPr>
        <p:spPr bwMode="auto">
          <a:xfrm>
            <a:off x="682625" y="1068388"/>
            <a:ext cx="11233150" cy="641350"/>
          </a:xfrm>
          <a:prstGeom prst="rect">
            <a:avLst/>
          </a:prstGeom>
          <a:noFill/>
          <a:ln w="9525">
            <a:noFill/>
            <a:miter lim="800000"/>
            <a:headEnd/>
            <a:tailEnd/>
          </a:ln>
        </p:spPr>
        <p:txBody>
          <a:bodyPr>
            <a:spAutoFit/>
          </a:bodyPr>
          <a:lstStyle/>
          <a:p>
            <a:r>
              <a:rPr lang="it-IT">
                <a:latin typeface="Calibri" pitchFamily="34" charset="0"/>
              </a:rPr>
              <a:t>an innovative device for producing and adding a mixture of H</a:t>
            </a:r>
            <a:r>
              <a:rPr lang="it-IT" baseline="-25000">
                <a:latin typeface="Calibri" pitchFamily="34" charset="0"/>
              </a:rPr>
              <a:t>2</a:t>
            </a:r>
            <a:r>
              <a:rPr lang="it-IT">
                <a:latin typeface="Calibri" pitchFamily="34" charset="0"/>
              </a:rPr>
              <a:t>, O</a:t>
            </a:r>
            <a:r>
              <a:rPr lang="it-IT" baseline="-25000">
                <a:latin typeface="Calibri" pitchFamily="34" charset="0"/>
              </a:rPr>
              <a:t>2</a:t>
            </a:r>
            <a:r>
              <a:rPr lang="it-IT">
                <a:latin typeface="Calibri" pitchFamily="34" charset="0"/>
              </a:rPr>
              <a:t> and a minimum calculated amount of water droplets to the conventional fuel flow of an internal combustion engine.</a:t>
            </a:r>
          </a:p>
        </p:txBody>
      </p:sp>
      <p:sp>
        <p:nvSpPr>
          <p:cNvPr id="20487" name="CasellaDiTesto 3"/>
          <p:cNvSpPr txBox="1">
            <a:spLocks noChangeArrowheads="1"/>
          </p:cNvSpPr>
          <p:nvPr/>
        </p:nvSpPr>
        <p:spPr bwMode="auto">
          <a:xfrm>
            <a:off x="6299200" y="1897063"/>
            <a:ext cx="5240338" cy="2014537"/>
          </a:xfrm>
          <a:prstGeom prst="rect">
            <a:avLst/>
          </a:prstGeom>
          <a:noFill/>
          <a:ln w="9525">
            <a:noFill/>
            <a:miter lim="800000"/>
            <a:headEnd/>
            <a:tailEnd/>
          </a:ln>
        </p:spPr>
        <p:txBody>
          <a:bodyPr>
            <a:spAutoFit/>
          </a:bodyPr>
          <a:lstStyle/>
          <a:p>
            <a:r>
              <a:rPr lang="it-IT">
                <a:latin typeface="Calibri" pitchFamily="34" charset="0"/>
              </a:rPr>
              <a:t>The injected gas into the ICE:</a:t>
            </a:r>
          </a:p>
          <a:p>
            <a:pPr>
              <a:buFont typeface="Arial" charset="0"/>
              <a:buChar char="•"/>
            </a:pPr>
            <a:r>
              <a:rPr lang="it-IT">
                <a:latin typeface="Calibri" pitchFamily="34" charset="0"/>
              </a:rPr>
              <a:t>It is produced by an innovative approach on the  principle of classical electrolysis</a:t>
            </a:r>
          </a:p>
          <a:p>
            <a:pPr>
              <a:buFont typeface="Arial" charset="0"/>
              <a:buChar char="•"/>
            </a:pPr>
            <a:r>
              <a:rPr lang="it-IT">
                <a:latin typeface="Calibri" pitchFamily="34" charset="0"/>
              </a:rPr>
              <a:t>It determines an improvement in engine power</a:t>
            </a:r>
          </a:p>
          <a:p>
            <a:pPr>
              <a:buFont typeface="Arial" charset="0"/>
              <a:buChar char="•"/>
            </a:pPr>
            <a:r>
              <a:rPr lang="it-IT">
                <a:latin typeface="Calibri" pitchFamily="34" charset="0"/>
              </a:rPr>
              <a:t>It improves and optimizes the fuel consumption</a:t>
            </a:r>
          </a:p>
          <a:p>
            <a:pPr>
              <a:buFont typeface="Arial" charset="0"/>
              <a:buChar char="•"/>
            </a:pPr>
            <a:r>
              <a:rPr lang="it-IT">
                <a:latin typeface="Calibri" pitchFamily="34" charset="0"/>
              </a:rPr>
              <a:t>Reduces the polluttant concentration relaesed at the exhaust</a:t>
            </a:r>
          </a:p>
        </p:txBody>
      </p:sp>
      <p:sp>
        <p:nvSpPr>
          <p:cNvPr id="20488" name="CasellaDiTesto 8"/>
          <p:cNvSpPr txBox="1">
            <a:spLocks noChangeArrowheads="1"/>
          </p:cNvSpPr>
          <p:nvPr/>
        </p:nvSpPr>
        <p:spPr bwMode="auto">
          <a:xfrm>
            <a:off x="3741738" y="5486400"/>
            <a:ext cx="488950" cy="368300"/>
          </a:xfrm>
          <a:prstGeom prst="rect">
            <a:avLst/>
          </a:prstGeom>
          <a:noFill/>
          <a:ln w="9525">
            <a:noFill/>
            <a:miter lim="800000"/>
            <a:headEnd/>
            <a:tailEnd/>
          </a:ln>
        </p:spPr>
        <p:txBody>
          <a:bodyPr>
            <a:spAutoFit/>
          </a:bodyPr>
          <a:lstStyle/>
          <a:p>
            <a:r>
              <a:rPr lang="it-IT">
                <a:latin typeface="Calibri" pitchFamily="34" charset="0"/>
              </a:rPr>
              <a:t>O</a:t>
            </a:r>
            <a:r>
              <a:rPr lang="it-IT" baseline="-25000">
                <a:latin typeface="Calibri" pitchFamily="34" charset="0"/>
              </a:rPr>
              <a:t>2</a:t>
            </a:r>
          </a:p>
        </p:txBody>
      </p:sp>
      <p:sp>
        <p:nvSpPr>
          <p:cNvPr id="20489" name="CasellaDiTesto 9"/>
          <p:cNvSpPr txBox="1">
            <a:spLocks noChangeArrowheads="1"/>
          </p:cNvSpPr>
          <p:nvPr/>
        </p:nvSpPr>
        <p:spPr bwMode="auto">
          <a:xfrm>
            <a:off x="3706813" y="4032250"/>
            <a:ext cx="479425" cy="369888"/>
          </a:xfrm>
          <a:prstGeom prst="rect">
            <a:avLst/>
          </a:prstGeom>
          <a:noFill/>
          <a:ln w="9525">
            <a:noFill/>
            <a:miter lim="800000"/>
            <a:headEnd/>
            <a:tailEnd/>
          </a:ln>
        </p:spPr>
        <p:txBody>
          <a:bodyPr>
            <a:spAutoFit/>
          </a:bodyPr>
          <a:lstStyle/>
          <a:p>
            <a:r>
              <a:rPr lang="it-IT">
                <a:latin typeface="Calibri" pitchFamily="34" charset="0"/>
              </a:rPr>
              <a:t>H</a:t>
            </a:r>
            <a:r>
              <a:rPr lang="it-IT" baseline="-25000">
                <a:latin typeface="Calibri" pitchFamily="34" charset="0"/>
              </a:rPr>
              <a:t>2</a:t>
            </a:r>
          </a:p>
        </p:txBody>
      </p:sp>
      <p:sp>
        <p:nvSpPr>
          <p:cNvPr id="13" name="Freccia destra 12"/>
          <p:cNvSpPr/>
          <p:nvPr/>
        </p:nvSpPr>
        <p:spPr>
          <a:xfrm rot="20717543">
            <a:off x="3387725" y="4543425"/>
            <a:ext cx="1001713" cy="25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Freccia destra 13"/>
          <p:cNvSpPr/>
          <p:nvPr/>
        </p:nvSpPr>
        <p:spPr>
          <a:xfrm rot="1028306">
            <a:off x="3411538" y="5081588"/>
            <a:ext cx="1042987" cy="290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20492" name="Immagine 6"/>
          <p:cNvPicPr>
            <a:picLocks noChangeAspect="1"/>
          </p:cNvPicPr>
          <p:nvPr/>
        </p:nvPicPr>
        <p:blipFill>
          <a:blip r:embed="rId4"/>
          <a:srcRect/>
          <a:stretch>
            <a:fillRect/>
          </a:stretch>
        </p:blipFill>
        <p:spPr bwMode="auto">
          <a:xfrm>
            <a:off x="-301625" y="3243263"/>
            <a:ext cx="4767263" cy="3178175"/>
          </a:xfrm>
          <a:prstGeom prst="rect">
            <a:avLst/>
          </a:prstGeom>
          <a:noFill/>
          <a:ln w="9525">
            <a:noFill/>
            <a:miter lim="800000"/>
            <a:headEnd/>
            <a:tailEnd/>
          </a:ln>
        </p:spPr>
      </p:pic>
      <p:pic>
        <p:nvPicPr>
          <p:cNvPr id="20493" name="Immagine 7"/>
          <p:cNvPicPr>
            <a:picLocks noChangeAspect="1"/>
          </p:cNvPicPr>
          <p:nvPr/>
        </p:nvPicPr>
        <p:blipFill>
          <a:blip r:embed="rId5"/>
          <a:srcRect/>
          <a:stretch>
            <a:fillRect/>
          </a:stretch>
        </p:blipFill>
        <p:spPr bwMode="auto">
          <a:xfrm>
            <a:off x="1697038" y="2162175"/>
            <a:ext cx="1570037" cy="1489075"/>
          </a:xfrm>
          <a:prstGeom prst="rect">
            <a:avLst/>
          </a:prstGeom>
          <a:noFill/>
          <a:ln w="9525">
            <a:noFill/>
            <a:miter lim="800000"/>
            <a:headEnd/>
            <a:tailEnd/>
          </a:ln>
        </p:spPr>
      </p:pic>
      <p:pic>
        <p:nvPicPr>
          <p:cNvPr id="20494" name="Immagine 15"/>
          <p:cNvPicPr>
            <a:picLocks noChangeAspect="1"/>
          </p:cNvPicPr>
          <p:nvPr/>
        </p:nvPicPr>
        <p:blipFill>
          <a:blip r:embed="rId6"/>
          <a:srcRect/>
          <a:stretch>
            <a:fillRect/>
          </a:stretch>
        </p:blipFill>
        <p:spPr bwMode="auto">
          <a:xfrm>
            <a:off x="6934200" y="4476750"/>
            <a:ext cx="4792663" cy="1135063"/>
          </a:xfrm>
          <a:prstGeom prst="rect">
            <a:avLst/>
          </a:prstGeom>
          <a:noFill/>
          <a:ln w="9525">
            <a:noFill/>
            <a:miter lim="800000"/>
            <a:headEnd/>
            <a:tailEnd/>
          </a:ln>
        </p:spPr>
      </p:pic>
      <p:pic>
        <p:nvPicPr>
          <p:cNvPr id="20495" name="Immagine 16"/>
          <p:cNvPicPr>
            <a:picLocks noChangeAspect="1"/>
          </p:cNvPicPr>
          <p:nvPr/>
        </p:nvPicPr>
        <p:blipFill>
          <a:blip r:embed="rId7"/>
          <a:srcRect/>
          <a:stretch>
            <a:fillRect/>
          </a:stretch>
        </p:blipFill>
        <p:spPr bwMode="auto">
          <a:xfrm>
            <a:off x="4473575" y="3675063"/>
            <a:ext cx="2055813" cy="2517775"/>
          </a:xfrm>
          <a:prstGeom prst="rect">
            <a:avLst/>
          </a:prstGeom>
          <a:noFill/>
          <a:ln w="9525">
            <a:noFill/>
            <a:miter lim="800000"/>
            <a:headEnd/>
            <a:tailEnd/>
          </a:ln>
        </p:spPr>
      </p:pic>
      <p:sp>
        <p:nvSpPr>
          <p:cNvPr id="19" name="Freccia circolare a destra 18"/>
          <p:cNvSpPr/>
          <p:nvPr/>
        </p:nvSpPr>
        <p:spPr>
          <a:xfrm>
            <a:off x="241300" y="2563813"/>
            <a:ext cx="1050925" cy="15922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20497" name="Rectangle 18"/>
          <p:cNvSpPr>
            <a:spLocks noChangeArrowheads="1"/>
          </p:cNvSpPr>
          <p:nvPr/>
        </p:nvSpPr>
        <p:spPr bwMode="auto">
          <a:xfrm>
            <a:off x="9723438" y="611663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421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0DA22D31-1F28-4B48-85F0-4EE6D874D4A0}" type="slidenum">
              <a:rPr lang="it-IT"/>
              <a:pPr>
                <a:defRPr/>
              </a:pPr>
              <a:t>40</a:t>
            </a:fld>
            <a:endParaRPr lang="it-IT"/>
          </a:p>
        </p:txBody>
      </p:sp>
      <p:pic>
        <p:nvPicPr>
          <p:cNvPr id="94213" name="Immagine 6"/>
          <p:cNvPicPr>
            <a:picLocks noChangeAspect="1"/>
          </p:cNvPicPr>
          <p:nvPr/>
        </p:nvPicPr>
        <p:blipFill>
          <a:blip r:embed="rId4"/>
          <a:srcRect/>
          <a:stretch>
            <a:fillRect/>
          </a:stretch>
        </p:blipFill>
        <p:spPr bwMode="auto">
          <a:xfrm>
            <a:off x="511175" y="1211263"/>
            <a:ext cx="11075988" cy="4827587"/>
          </a:xfrm>
          <a:prstGeom prst="rect">
            <a:avLst/>
          </a:prstGeom>
          <a:noFill/>
          <a:ln w="9525">
            <a:noFill/>
            <a:miter lim="800000"/>
            <a:headEnd/>
            <a:tailEnd/>
          </a:ln>
        </p:spPr>
      </p:pic>
      <p:sp>
        <p:nvSpPr>
          <p:cNvPr id="94214" name="CasellaDiTesto 1"/>
          <p:cNvSpPr txBox="1">
            <a:spLocks noChangeArrowheads="1"/>
          </p:cNvSpPr>
          <p:nvPr/>
        </p:nvSpPr>
        <p:spPr bwMode="auto">
          <a:xfrm>
            <a:off x="511175" y="476250"/>
            <a:ext cx="2005013" cy="461963"/>
          </a:xfrm>
          <a:prstGeom prst="rect">
            <a:avLst/>
          </a:prstGeom>
          <a:noFill/>
          <a:ln w="9525">
            <a:noFill/>
            <a:miter lim="800000"/>
            <a:headEnd/>
            <a:tailEnd/>
          </a:ln>
        </p:spPr>
        <p:txBody>
          <a:bodyPr wrap="none">
            <a:spAutoFit/>
          </a:bodyPr>
          <a:lstStyle/>
          <a:p>
            <a:r>
              <a:rPr lang="it-IT" sz="2400" b="1">
                <a:latin typeface="Calibri" pitchFamily="34" charset="0"/>
              </a:rPr>
              <a:t>No</a:t>
            </a:r>
            <a:r>
              <a:rPr lang="it-IT" sz="2400" b="1" baseline="-25000">
                <a:latin typeface="Calibri" pitchFamily="34" charset="0"/>
              </a:rPr>
              <a:t>x</a:t>
            </a:r>
            <a:r>
              <a:rPr lang="it-IT" sz="2400" b="1">
                <a:latin typeface="Calibri" pitchFamily="34" charset="0"/>
              </a:rPr>
              <a:t> Reduction</a:t>
            </a:r>
          </a:p>
        </p:txBody>
      </p:sp>
      <p:sp>
        <p:nvSpPr>
          <p:cNvPr id="94215" name="CasellaDiTesto 2"/>
          <p:cNvSpPr txBox="1">
            <a:spLocks noChangeArrowheads="1"/>
          </p:cNvSpPr>
          <p:nvPr/>
        </p:nvSpPr>
        <p:spPr bwMode="auto">
          <a:xfrm>
            <a:off x="2643188" y="5983288"/>
            <a:ext cx="6953250" cy="369887"/>
          </a:xfrm>
          <a:prstGeom prst="rect">
            <a:avLst/>
          </a:prstGeom>
          <a:noFill/>
          <a:ln w="9525">
            <a:noFill/>
            <a:miter lim="800000"/>
            <a:headEnd/>
            <a:tailEnd/>
          </a:ln>
        </p:spPr>
        <p:txBody>
          <a:bodyPr wrap="none">
            <a:spAutoFit/>
          </a:bodyPr>
          <a:lstStyle/>
          <a:p>
            <a:r>
              <a:rPr lang="it-IT" dirty="0" err="1">
                <a:latin typeface="Calibri" pitchFamily="34" charset="0"/>
              </a:rPr>
              <a:t>Comparison</a:t>
            </a:r>
            <a:r>
              <a:rPr lang="it-IT" dirty="0">
                <a:latin typeface="Calibri" pitchFamily="34" charset="0"/>
              </a:rPr>
              <a:t> of </a:t>
            </a:r>
            <a:r>
              <a:rPr lang="it-IT" dirty="0" err="1">
                <a:latin typeface="Calibri" pitchFamily="34" charset="0"/>
              </a:rPr>
              <a:t>NOx</a:t>
            </a:r>
            <a:r>
              <a:rPr lang="it-IT" dirty="0">
                <a:latin typeface="Calibri" pitchFamily="34" charset="0"/>
              </a:rPr>
              <a:t> </a:t>
            </a:r>
            <a:r>
              <a:rPr lang="it-IT" dirty="0" err="1">
                <a:latin typeface="Calibri" pitchFamily="34" charset="0"/>
              </a:rPr>
              <a:t>emissions</a:t>
            </a:r>
            <a:r>
              <a:rPr lang="it-IT" dirty="0">
                <a:latin typeface="Calibri" pitchFamily="34" charset="0"/>
              </a:rPr>
              <a:t> with and </a:t>
            </a:r>
            <a:r>
              <a:rPr lang="it-IT" dirty="0" err="1">
                <a:latin typeface="Calibri" pitchFamily="34" charset="0"/>
              </a:rPr>
              <a:t>without</a:t>
            </a:r>
            <a:r>
              <a:rPr lang="it-IT" dirty="0">
                <a:latin typeface="Calibri" pitchFamily="34" charset="0"/>
              </a:rPr>
              <a:t> system, </a:t>
            </a:r>
            <a:r>
              <a:rPr lang="it-IT" b="1" dirty="0" err="1">
                <a:latin typeface="Calibri" pitchFamily="34" charset="0"/>
              </a:rPr>
              <a:t>cold</a:t>
            </a:r>
            <a:r>
              <a:rPr lang="it-IT" dirty="0">
                <a:latin typeface="Calibri" pitchFamily="34" charset="0"/>
              </a:rPr>
              <a:t> NEDC </a:t>
            </a:r>
            <a:r>
              <a:rPr lang="it-IT" dirty="0" err="1">
                <a:latin typeface="Calibri" pitchFamily="34" charset="0"/>
              </a:rPr>
              <a:t>cycle</a:t>
            </a:r>
            <a:endParaRPr lang="it-IT" dirty="0">
              <a:latin typeface="Calibri" pitchFamily="34" charset="0"/>
            </a:endParaRPr>
          </a:p>
        </p:txBody>
      </p:sp>
      <p:sp>
        <p:nvSpPr>
          <p:cNvPr id="94217" name="CasellaDiTesto 3"/>
          <p:cNvSpPr txBox="1">
            <a:spLocks noChangeArrowheads="1"/>
          </p:cNvSpPr>
          <p:nvPr/>
        </p:nvSpPr>
        <p:spPr bwMode="auto">
          <a:xfrm>
            <a:off x="292100" y="5778500"/>
            <a:ext cx="2224088" cy="519113"/>
          </a:xfrm>
          <a:prstGeom prst="rect">
            <a:avLst/>
          </a:prstGeom>
          <a:noFill/>
          <a:ln w="9525">
            <a:noFill/>
            <a:miter lim="800000"/>
            <a:headEnd/>
            <a:tailEnd/>
          </a:ln>
        </p:spPr>
        <p:txBody>
          <a:bodyPr wrap="none">
            <a:spAutoFit/>
          </a:bodyPr>
          <a:lstStyle/>
          <a:p>
            <a:r>
              <a:rPr lang="it-IT" sz="2800" b="1" u="sng">
                <a:latin typeface="Calibri" pitchFamily="34" charset="0"/>
              </a:rPr>
              <a:t>Nissan NV200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625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FF586EAB-946D-4D13-AE07-19F306A6F18D}" type="slidenum">
              <a:rPr lang="it-IT"/>
              <a:pPr>
                <a:defRPr/>
              </a:pPr>
              <a:t>41</a:t>
            </a:fld>
            <a:endParaRPr lang="it-IT"/>
          </a:p>
        </p:txBody>
      </p:sp>
      <p:sp>
        <p:nvSpPr>
          <p:cNvPr id="96261" name="CasellaDiTesto 6"/>
          <p:cNvSpPr txBox="1">
            <a:spLocks noChangeArrowheads="1"/>
          </p:cNvSpPr>
          <p:nvPr/>
        </p:nvSpPr>
        <p:spPr bwMode="auto">
          <a:xfrm>
            <a:off x="511175" y="476250"/>
            <a:ext cx="2005013" cy="461963"/>
          </a:xfrm>
          <a:prstGeom prst="rect">
            <a:avLst/>
          </a:prstGeom>
          <a:noFill/>
          <a:ln w="9525">
            <a:noFill/>
            <a:miter lim="800000"/>
            <a:headEnd/>
            <a:tailEnd/>
          </a:ln>
        </p:spPr>
        <p:txBody>
          <a:bodyPr wrap="none">
            <a:spAutoFit/>
          </a:bodyPr>
          <a:lstStyle/>
          <a:p>
            <a:r>
              <a:rPr lang="it-IT" sz="2400" b="1">
                <a:latin typeface="Calibri" pitchFamily="34" charset="0"/>
              </a:rPr>
              <a:t>No</a:t>
            </a:r>
            <a:r>
              <a:rPr lang="it-IT" sz="2400" b="1" baseline="-25000">
                <a:latin typeface="Calibri" pitchFamily="34" charset="0"/>
              </a:rPr>
              <a:t>x</a:t>
            </a:r>
            <a:r>
              <a:rPr lang="it-IT" sz="2400" b="1">
                <a:latin typeface="Calibri" pitchFamily="34" charset="0"/>
              </a:rPr>
              <a:t> Reduction</a:t>
            </a:r>
          </a:p>
        </p:txBody>
      </p:sp>
      <p:pic>
        <p:nvPicPr>
          <p:cNvPr id="96262" name="Immagine 7"/>
          <p:cNvPicPr>
            <a:picLocks noChangeAspect="1"/>
          </p:cNvPicPr>
          <p:nvPr/>
        </p:nvPicPr>
        <p:blipFill>
          <a:blip r:embed="rId4"/>
          <a:srcRect/>
          <a:stretch>
            <a:fillRect/>
          </a:stretch>
        </p:blipFill>
        <p:spPr bwMode="auto">
          <a:xfrm>
            <a:off x="312738" y="1041400"/>
            <a:ext cx="11314112" cy="4932363"/>
          </a:xfrm>
          <a:prstGeom prst="rect">
            <a:avLst/>
          </a:prstGeom>
          <a:noFill/>
          <a:ln w="9525">
            <a:noFill/>
            <a:miter lim="800000"/>
            <a:headEnd/>
            <a:tailEnd/>
          </a:ln>
        </p:spPr>
      </p:pic>
      <p:sp>
        <p:nvSpPr>
          <p:cNvPr id="96263" name="CasellaDiTesto 1"/>
          <p:cNvSpPr txBox="1">
            <a:spLocks noChangeArrowheads="1"/>
          </p:cNvSpPr>
          <p:nvPr/>
        </p:nvSpPr>
        <p:spPr bwMode="auto">
          <a:xfrm>
            <a:off x="2678113" y="5995988"/>
            <a:ext cx="6881812" cy="369887"/>
          </a:xfrm>
          <a:prstGeom prst="rect">
            <a:avLst/>
          </a:prstGeom>
          <a:noFill/>
          <a:ln w="9525">
            <a:noFill/>
            <a:miter lim="800000"/>
            <a:headEnd/>
            <a:tailEnd/>
          </a:ln>
        </p:spPr>
        <p:txBody>
          <a:bodyPr wrap="none">
            <a:spAutoFit/>
          </a:bodyPr>
          <a:lstStyle/>
          <a:p>
            <a:r>
              <a:rPr lang="it-IT" dirty="0" err="1">
                <a:latin typeface="Calibri" pitchFamily="34" charset="0"/>
              </a:rPr>
              <a:t>Comparison</a:t>
            </a:r>
            <a:r>
              <a:rPr lang="it-IT" dirty="0">
                <a:latin typeface="Calibri" pitchFamily="34" charset="0"/>
              </a:rPr>
              <a:t> of </a:t>
            </a:r>
            <a:r>
              <a:rPr lang="it-IT" dirty="0" err="1">
                <a:latin typeface="Calibri" pitchFamily="34" charset="0"/>
              </a:rPr>
              <a:t>NOx</a:t>
            </a:r>
            <a:r>
              <a:rPr lang="it-IT" dirty="0">
                <a:latin typeface="Calibri" pitchFamily="34" charset="0"/>
              </a:rPr>
              <a:t> </a:t>
            </a:r>
            <a:r>
              <a:rPr lang="it-IT" dirty="0" err="1">
                <a:latin typeface="Calibri" pitchFamily="34" charset="0"/>
              </a:rPr>
              <a:t>emissions</a:t>
            </a:r>
            <a:r>
              <a:rPr lang="it-IT" dirty="0">
                <a:latin typeface="Calibri" pitchFamily="34" charset="0"/>
              </a:rPr>
              <a:t> with and </a:t>
            </a:r>
            <a:r>
              <a:rPr lang="it-IT" dirty="0" err="1">
                <a:latin typeface="Calibri" pitchFamily="34" charset="0"/>
              </a:rPr>
              <a:t>without</a:t>
            </a:r>
            <a:r>
              <a:rPr lang="it-IT" dirty="0">
                <a:latin typeface="Calibri" pitchFamily="34" charset="0"/>
              </a:rPr>
              <a:t> system, </a:t>
            </a:r>
            <a:r>
              <a:rPr lang="it-IT" b="1" dirty="0">
                <a:latin typeface="Calibri" pitchFamily="34" charset="0"/>
              </a:rPr>
              <a:t>hot</a:t>
            </a:r>
            <a:r>
              <a:rPr lang="it-IT" dirty="0">
                <a:latin typeface="Calibri" pitchFamily="34" charset="0"/>
              </a:rPr>
              <a:t> NEDC </a:t>
            </a:r>
            <a:r>
              <a:rPr lang="it-IT" dirty="0" err="1">
                <a:latin typeface="Calibri" pitchFamily="34" charset="0"/>
              </a:rPr>
              <a:t>cycle</a:t>
            </a:r>
            <a:endParaRPr lang="it-IT" dirty="0">
              <a:latin typeface="Calibri" pitchFamily="34" charset="0"/>
            </a:endParaRPr>
          </a:p>
        </p:txBody>
      </p:sp>
      <p:sp>
        <p:nvSpPr>
          <p:cNvPr id="96266" name="CasellaDiTesto 3"/>
          <p:cNvSpPr txBox="1">
            <a:spLocks noChangeArrowheads="1"/>
          </p:cNvSpPr>
          <p:nvPr/>
        </p:nvSpPr>
        <p:spPr bwMode="auto">
          <a:xfrm>
            <a:off x="292100" y="5778500"/>
            <a:ext cx="2224088" cy="519113"/>
          </a:xfrm>
          <a:prstGeom prst="rect">
            <a:avLst/>
          </a:prstGeom>
          <a:noFill/>
          <a:ln w="9525">
            <a:noFill/>
            <a:miter lim="800000"/>
            <a:headEnd/>
            <a:tailEnd/>
          </a:ln>
        </p:spPr>
        <p:txBody>
          <a:bodyPr wrap="none">
            <a:spAutoFit/>
          </a:bodyPr>
          <a:lstStyle/>
          <a:p>
            <a:r>
              <a:rPr lang="it-IT" sz="2800" b="1" u="sng">
                <a:latin typeface="Calibri" pitchFamily="34" charset="0"/>
              </a:rPr>
              <a:t>Nissan NV200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830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EBC2EC29-975C-4020-8DAC-40902BC188B1}" type="slidenum">
              <a:rPr lang="it-IT"/>
              <a:pPr>
                <a:defRPr/>
              </a:pPr>
              <a:t>42</a:t>
            </a:fld>
            <a:endParaRPr lang="it-IT"/>
          </a:p>
        </p:txBody>
      </p:sp>
      <p:pic>
        <p:nvPicPr>
          <p:cNvPr id="98309" name="Immagine 1"/>
          <p:cNvPicPr>
            <a:picLocks noChangeAspect="1"/>
          </p:cNvPicPr>
          <p:nvPr/>
        </p:nvPicPr>
        <p:blipFill>
          <a:blip r:embed="rId4"/>
          <a:srcRect/>
          <a:stretch>
            <a:fillRect/>
          </a:stretch>
        </p:blipFill>
        <p:spPr bwMode="auto">
          <a:xfrm>
            <a:off x="325438" y="3036888"/>
            <a:ext cx="7404100" cy="3243262"/>
          </a:xfrm>
          <a:prstGeom prst="rect">
            <a:avLst/>
          </a:prstGeom>
          <a:noFill/>
          <a:ln w="9525">
            <a:noFill/>
            <a:miter lim="800000"/>
            <a:headEnd/>
            <a:tailEnd/>
          </a:ln>
        </p:spPr>
      </p:pic>
      <p:sp>
        <p:nvSpPr>
          <p:cNvPr id="98310" name="CasellaDiTesto 2"/>
          <p:cNvSpPr txBox="1">
            <a:spLocks noChangeArrowheads="1"/>
          </p:cNvSpPr>
          <p:nvPr/>
        </p:nvSpPr>
        <p:spPr bwMode="auto">
          <a:xfrm>
            <a:off x="7915275" y="3563938"/>
            <a:ext cx="2162175" cy="1630362"/>
          </a:xfrm>
          <a:prstGeom prst="rect">
            <a:avLst/>
          </a:prstGeom>
          <a:noFill/>
          <a:ln w="9525">
            <a:noFill/>
            <a:miter lim="800000"/>
            <a:headEnd/>
            <a:tailEnd/>
          </a:ln>
        </p:spPr>
        <p:txBody>
          <a:bodyPr>
            <a:spAutoFit/>
          </a:bodyPr>
          <a:lstStyle/>
          <a:p>
            <a:pPr algn="ctr"/>
            <a:r>
              <a:rPr lang="it-IT" sz="2000" b="1">
                <a:latin typeface="Calibri" pitchFamily="34" charset="0"/>
              </a:rPr>
              <a:t>European NEDC</a:t>
            </a:r>
          </a:p>
          <a:p>
            <a:pPr algn="ctr"/>
            <a:r>
              <a:rPr lang="it-IT" sz="2000" b="1">
                <a:latin typeface="Calibri" pitchFamily="34" charset="0"/>
              </a:rPr>
              <a:t>Cycle</a:t>
            </a:r>
          </a:p>
          <a:p>
            <a:pPr algn="ctr"/>
            <a:r>
              <a:rPr lang="it-IT" sz="2000" b="1">
                <a:latin typeface="Calibri" pitchFamily="34" charset="0"/>
              </a:rPr>
              <a:t>‘HOT TEST’</a:t>
            </a:r>
          </a:p>
          <a:p>
            <a:pPr algn="ctr"/>
            <a:r>
              <a:rPr lang="it-IT" sz="2000" b="1">
                <a:latin typeface="Calibri" pitchFamily="34" charset="0"/>
              </a:rPr>
              <a:t>VEHICLE NOT</a:t>
            </a:r>
          </a:p>
          <a:p>
            <a:pPr algn="ctr"/>
            <a:r>
              <a:rPr lang="it-IT" sz="2000" b="1">
                <a:latin typeface="Calibri" pitchFamily="34" charset="0"/>
              </a:rPr>
              <a:t>CONDITIONED</a:t>
            </a:r>
          </a:p>
        </p:txBody>
      </p:sp>
      <p:sp>
        <p:nvSpPr>
          <p:cNvPr id="8" name="Anello 7"/>
          <p:cNvSpPr/>
          <p:nvPr/>
        </p:nvSpPr>
        <p:spPr>
          <a:xfrm>
            <a:off x="928688" y="2959100"/>
            <a:ext cx="1666875" cy="514350"/>
          </a:xfrm>
          <a:prstGeom prst="donut">
            <a:avLst/>
          </a:prstGeom>
          <a:solidFill>
            <a:srgbClr val="FF0000"/>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b="1">
              <a:ln w="22225">
                <a:solidFill>
                  <a:schemeClr val="accent2"/>
                </a:solidFill>
                <a:prstDash val="solid"/>
              </a:ln>
              <a:solidFill>
                <a:schemeClr val="accent2">
                  <a:lumMod val="40000"/>
                  <a:lumOff val="60000"/>
                </a:schemeClr>
              </a:solidFill>
            </a:endParaRPr>
          </a:p>
        </p:txBody>
      </p:sp>
      <p:pic>
        <p:nvPicPr>
          <p:cNvPr id="98312" name="Immagine 8"/>
          <p:cNvPicPr>
            <a:picLocks noChangeAspect="1"/>
          </p:cNvPicPr>
          <p:nvPr/>
        </p:nvPicPr>
        <p:blipFill>
          <a:blip r:embed="rId5"/>
          <a:srcRect/>
          <a:stretch>
            <a:fillRect/>
          </a:stretch>
        </p:blipFill>
        <p:spPr bwMode="auto">
          <a:xfrm>
            <a:off x="325438" y="1112838"/>
            <a:ext cx="4140200" cy="1803400"/>
          </a:xfrm>
          <a:prstGeom prst="rect">
            <a:avLst/>
          </a:prstGeom>
          <a:noFill/>
          <a:ln w="9525">
            <a:noFill/>
            <a:miter lim="800000"/>
            <a:headEnd/>
            <a:tailEnd/>
          </a:ln>
        </p:spPr>
      </p:pic>
      <p:pic>
        <p:nvPicPr>
          <p:cNvPr id="98313" name="Immagine 9"/>
          <p:cNvPicPr>
            <a:picLocks noChangeAspect="1"/>
          </p:cNvPicPr>
          <p:nvPr/>
        </p:nvPicPr>
        <p:blipFill>
          <a:blip r:embed="rId6"/>
          <a:srcRect/>
          <a:stretch>
            <a:fillRect/>
          </a:stretch>
        </p:blipFill>
        <p:spPr bwMode="auto">
          <a:xfrm>
            <a:off x="7915275" y="1074738"/>
            <a:ext cx="3960813" cy="1919287"/>
          </a:xfrm>
          <a:prstGeom prst="rect">
            <a:avLst/>
          </a:prstGeom>
          <a:noFill/>
          <a:ln w="9525">
            <a:noFill/>
            <a:miter lim="800000"/>
            <a:headEnd/>
            <a:tailEnd/>
          </a:ln>
        </p:spPr>
      </p:pic>
      <p:sp>
        <p:nvSpPr>
          <p:cNvPr id="98315" name="CasellaDiTesto 13"/>
          <p:cNvSpPr txBox="1">
            <a:spLocks noChangeArrowheads="1"/>
          </p:cNvSpPr>
          <p:nvPr/>
        </p:nvSpPr>
        <p:spPr bwMode="auto">
          <a:xfrm>
            <a:off x="4833938" y="1614488"/>
            <a:ext cx="2540000" cy="1292225"/>
          </a:xfrm>
          <a:prstGeom prst="rect">
            <a:avLst/>
          </a:prstGeom>
          <a:noFill/>
          <a:ln w="9525">
            <a:noFill/>
            <a:miter lim="800000"/>
            <a:headEnd/>
            <a:tailEnd/>
          </a:ln>
        </p:spPr>
        <p:txBody>
          <a:bodyPr wrap="none">
            <a:spAutoFit/>
          </a:bodyPr>
          <a:lstStyle/>
          <a:p>
            <a:pPr algn="ctr"/>
            <a:r>
              <a:rPr lang="it-IT">
                <a:latin typeface="Calibri" pitchFamily="34" charset="0"/>
              </a:rPr>
              <a:t>cat. ‘N1’ – Class 3</a:t>
            </a:r>
          </a:p>
          <a:p>
            <a:pPr algn="ctr"/>
            <a:r>
              <a:rPr lang="it-IT" b="1">
                <a:latin typeface="Calibri" pitchFamily="34" charset="0"/>
              </a:rPr>
              <a:t>Euro 5 Standards</a:t>
            </a:r>
          </a:p>
          <a:p>
            <a:pPr algn="ctr"/>
            <a:r>
              <a:rPr lang="it-IT">
                <a:latin typeface="Calibri" pitchFamily="34" charset="0"/>
              </a:rPr>
              <a:t> without particulate filter</a:t>
            </a:r>
          </a:p>
          <a:p>
            <a:pPr algn="ctr"/>
            <a:r>
              <a:rPr lang="it-IT" sz="2400" b="1" u="sng">
                <a:latin typeface="Calibri" pitchFamily="34" charset="0"/>
              </a:rPr>
              <a:t>Diesel fed</a:t>
            </a:r>
          </a:p>
        </p:txBody>
      </p:sp>
      <p:sp>
        <p:nvSpPr>
          <p:cNvPr id="98316" name="CasellaDiTesto 14"/>
          <p:cNvSpPr txBox="1">
            <a:spLocks noChangeArrowheads="1"/>
          </p:cNvSpPr>
          <p:nvPr/>
        </p:nvSpPr>
        <p:spPr bwMode="auto">
          <a:xfrm>
            <a:off x="3671888" y="476250"/>
            <a:ext cx="3510000" cy="461665"/>
          </a:xfrm>
          <a:prstGeom prst="rect">
            <a:avLst/>
          </a:prstGeom>
          <a:noFill/>
          <a:ln w="9525">
            <a:noFill/>
            <a:miter lim="800000"/>
            <a:headEnd/>
            <a:tailEnd/>
          </a:ln>
        </p:spPr>
        <p:txBody>
          <a:bodyPr wrap="none">
            <a:spAutoFit/>
          </a:bodyPr>
          <a:lstStyle/>
          <a:p>
            <a:r>
              <a:rPr lang="it-IT" sz="2400" b="1" u="sng" dirty="0">
                <a:latin typeface="Calibri" pitchFamily="34" charset="0"/>
              </a:rPr>
              <a:t>TESTED VEHICLE     </a:t>
            </a:r>
            <a:r>
              <a:rPr lang="it-IT" sz="2400" b="1" u="sng" dirty="0" err="1">
                <a:latin typeface="Calibri" pitchFamily="34" charset="0"/>
              </a:rPr>
              <a:t>Results</a:t>
            </a:r>
            <a:endParaRPr lang="it-IT" sz="2400" b="1" u="sng" dirty="0">
              <a:latin typeface="Calibri" pitchFamily="34" charset="0"/>
            </a:endParaRPr>
          </a:p>
        </p:txBody>
      </p:sp>
      <p:pic>
        <p:nvPicPr>
          <p:cNvPr id="98317" name="Immagine 15"/>
          <p:cNvPicPr>
            <a:picLocks noChangeAspect="1"/>
          </p:cNvPicPr>
          <p:nvPr/>
        </p:nvPicPr>
        <p:blipFill>
          <a:blip r:embed="rId7"/>
          <a:srcRect/>
          <a:stretch>
            <a:fillRect/>
          </a:stretch>
        </p:blipFill>
        <p:spPr bwMode="auto">
          <a:xfrm>
            <a:off x="8350250" y="2916238"/>
            <a:ext cx="5894388" cy="3503612"/>
          </a:xfrm>
          <a:prstGeom prst="rect">
            <a:avLst/>
          </a:prstGeom>
          <a:noFill/>
          <a:ln w="9525">
            <a:noFill/>
            <a:miter lim="800000"/>
            <a:headEnd/>
            <a:tailEnd/>
          </a:ln>
        </p:spPr>
      </p:pic>
      <p:sp>
        <p:nvSpPr>
          <p:cNvPr id="98319" name="CasellaDiTesto 3"/>
          <p:cNvSpPr txBox="1">
            <a:spLocks noChangeArrowheads="1"/>
          </p:cNvSpPr>
          <p:nvPr/>
        </p:nvSpPr>
        <p:spPr bwMode="auto">
          <a:xfrm>
            <a:off x="4932363" y="1096963"/>
            <a:ext cx="2224087" cy="519112"/>
          </a:xfrm>
          <a:prstGeom prst="rect">
            <a:avLst/>
          </a:prstGeom>
          <a:noFill/>
          <a:ln w="9525">
            <a:noFill/>
            <a:miter lim="800000"/>
            <a:headEnd/>
            <a:tailEnd/>
          </a:ln>
        </p:spPr>
        <p:txBody>
          <a:bodyPr wrap="none">
            <a:spAutoFit/>
          </a:bodyPr>
          <a:lstStyle/>
          <a:p>
            <a:r>
              <a:rPr lang="it-IT" sz="2800" b="1" u="sng">
                <a:latin typeface="Calibri" pitchFamily="34" charset="0"/>
              </a:rPr>
              <a:t>Nissan NV200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035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489084F5-F342-4536-A667-C98549900B78}" type="slidenum">
              <a:rPr lang="it-IT"/>
              <a:pPr>
                <a:defRPr/>
              </a:pPr>
              <a:t>43</a:t>
            </a:fld>
            <a:endParaRPr lang="it-IT"/>
          </a:p>
        </p:txBody>
      </p:sp>
      <p:sp>
        <p:nvSpPr>
          <p:cNvPr id="100357" name="CasellaDiTesto 1"/>
          <p:cNvSpPr txBox="1">
            <a:spLocks noChangeArrowheads="1"/>
          </p:cNvSpPr>
          <p:nvPr/>
        </p:nvSpPr>
        <p:spPr bwMode="auto">
          <a:xfrm>
            <a:off x="819150" y="1073150"/>
            <a:ext cx="7548563" cy="396875"/>
          </a:xfrm>
          <a:prstGeom prst="rect">
            <a:avLst/>
          </a:prstGeom>
          <a:noFill/>
          <a:ln w="9525">
            <a:noFill/>
            <a:miter lim="800000"/>
            <a:headEnd/>
            <a:tailEnd/>
          </a:ln>
        </p:spPr>
        <p:txBody>
          <a:bodyPr wrap="none">
            <a:spAutoFit/>
          </a:bodyPr>
          <a:lstStyle/>
          <a:p>
            <a:r>
              <a:rPr lang="it-IT" sz="2000" b="1">
                <a:latin typeface="Calibri" pitchFamily="34" charset="0"/>
              </a:rPr>
              <a:t>The new systems can also be installed inside the engine compartment</a:t>
            </a:r>
          </a:p>
        </p:txBody>
      </p:sp>
      <p:pic>
        <p:nvPicPr>
          <p:cNvPr id="100358" name="Immagine 2"/>
          <p:cNvPicPr>
            <a:picLocks noChangeAspect="1"/>
          </p:cNvPicPr>
          <p:nvPr/>
        </p:nvPicPr>
        <p:blipFill>
          <a:blip r:embed="rId4"/>
          <a:srcRect/>
          <a:stretch>
            <a:fillRect/>
          </a:stretch>
        </p:blipFill>
        <p:spPr bwMode="auto">
          <a:xfrm>
            <a:off x="374650" y="1470025"/>
            <a:ext cx="7770813" cy="4308475"/>
          </a:xfrm>
          <a:prstGeom prst="rect">
            <a:avLst/>
          </a:prstGeom>
          <a:noFill/>
          <a:ln w="9525">
            <a:noFill/>
            <a:miter lim="800000"/>
            <a:headEnd/>
            <a:tailEnd/>
          </a:ln>
        </p:spPr>
      </p:pic>
      <p:pic>
        <p:nvPicPr>
          <p:cNvPr id="100359" name="Immagine 3"/>
          <p:cNvPicPr>
            <a:picLocks noChangeAspect="1"/>
          </p:cNvPicPr>
          <p:nvPr/>
        </p:nvPicPr>
        <p:blipFill>
          <a:blip r:embed="rId5"/>
          <a:srcRect t="-8" b="-8"/>
          <a:stretch>
            <a:fillRect/>
          </a:stretch>
        </p:blipFill>
        <p:spPr bwMode="auto">
          <a:xfrm>
            <a:off x="8145463" y="1920875"/>
            <a:ext cx="3900487" cy="4651375"/>
          </a:xfrm>
          <a:prstGeom prst="rect">
            <a:avLst/>
          </a:prstGeom>
          <a:noFill/>
          <a:ln w="9525">
            <a:noFill/>
            <a:miter lim="800000"/>
            <a:headEnd/>
            <a:tailEnd/>
          </a:ln>
        </p:spPr>
      </p:pic>
      <p:sp>
        <p:nvSpPr>
          <p:cNvPr id="100361" name="CasellaDiTesto 3"/>
          <p:cNvSpPr txBox="1">
            <a:spLocks noChangeArrowheads="1"/>
          </p:cNvSpPr>
          <p:nvPr/>
        </p:nvSpPr>
        <p:spPr bwMode="auto">
          <a:xfrm>
            <a:off x="3019425" y="433388"/>
            <a:ext cx="4681282" cy="523220"/>
          </a:xfrm>
          <a:prstGeom prst="rect">
            <a:avLst/>
          </a:prstGeom>
          <a:noFill/>
          <a:ln w="9525">
            <a:noFill/>
            <a:miter lim="800000"/>
            <a:headEnd/>
            <a:tailEnd/>
          </a:ln>
        </p:spPr>
        <p:txBody>
          <a:bodyPr wrap="none">
            <a:spAutoFit/>
          </a:bodyPr>
          <a:lstStyle/>
          <a:p>
            <a:r>
              <a:rPr lang="it-IT" sz="2800" b="1" u="sng" dirty="0">
                <a:latin typeface="Calibri" pitchFamily="34" charset="0"/>
              </a:rPr>
              <a:t>VW Golf 1.400 cc </a:t>
            </a:r>
            <a:r>
              <a:rPr lang="it-IT" sz="2800" b="1" u="sng" dirty="0" err="1">
                <a:latin typeface="Calibri" pitchFamily="34" charset="0"/>
              </a:rPr>
              <a:t>petrol</a:t>
            </a:r>
            <a:r>
              <a:rPr lang="it-IT" sz="2800" b="1" u="sng" dirty="0">
                <a:latin typeface="Calibri" pitchFamily="34" charset="0"/>
              </a:rPr>
              <a:t> </a:t>
            </a:r>
            <a:r>
              <a:rPr lang="it-IT" sz="2800" b="1" u="sng" dirty="0" err="1">
                <a:latin typeface="Calibri" pitchFamily="34" charset="0"/>
              </a:rPr>
              <a:t>fitting</a:t>
            </a:r>
            <a:endParaRPr lang="it-IT" sz="2800" b="1" u="sng" dirty="0">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40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31B9CDF8-7630-4F25-A172-501B14025DD9}" type="slidenum">
              <a:rPr lang="it-IT"/>
              <a:pPr>
                <a:defRPr/>
              </a:pPr>
              <a:t>44</a:t>
            </a:fld>
            <a:endParaRPr lang="it-IT"/>
          </a:p>
        </p:txBody>
      </p:sp>
      <p:pic>
        <p:nvPicPr>
          <p:cNvPr id="102405" name="Immagine 6"/>
          <p:cNvPicPr>
            <a:picLocks noChangeAspect="1"/>
          </p:cNvPicPr>
          <p:nvPr/>
        </p:nvPicPr>
        <p:blipFill>
          <a:blip r:embed="rId4"/>
          <a:srcRect/>
          <a:stretch>
            <a:fillRect/>
          </a:stretch>
        </p:blipFill>
        <p:spPr bwMode="auto">
          <a:xfrm>
            <a:off x="0" y="852488"/>
            <a:ext cx="4610100" cy="2806700"/>
          </a:xfrm>
          <a:prstGeom prst="rect">
            <a:avLst/>
          </a:prstGeom>
          <a:noFill/>
          <a:ln w="9525">
            <a:noFill/>
            <a:miter lim="800000"/>
            <a:headEnd/>
            <a:tailEnd/>
          </a:ln>
        </p:spPr>
      </p:pic>
      <p:pic>
        <p:nvPicPr>
          <p:cNvPr id="102406" name="Immagine 7"/>
          <p:cNvPicPr>
            <a:picLocks noChangeAspect="1"/>
          </p:cNvPicPr>
          <p:nvPr/>
        </p:nvPicPr>
        <p:blipFill>
          <a:blip r:embed="rId5"/>
          <a:srcRect/>
          <a:stretch>
            <a:fillRect/>
          </a:stretch>
        </p:blipFill>
        <p:spPr bwMode="auto">
          <a:xfrm>
            <a:off x="415925" y="3659188"/>
            <a:ext cx="4711700" cy="2921000"/>
          </a:xfrm>
          <a:prstGeom prst="rect">
            <a:avLst/>
          </a:prstGeom>
          <a:noFill/>
          <a:ln w="9525">
            <a:noFill/>
            <a:miter lim="800000"/>
            <a:headEnd/>
            <a:tailEnd/>
          </a:ln>
        </p:spPr>
      </p:pic>
      <p:pic>
        <p:nvPicPr>
          <p:cNvPr id="102407" name="Immagine 8"/>
          <p:cNvPicPr>
            <a:picLocks noChangeAspect="1"/>
          </p:cNvPicPr>
          <p:nvPr/>
        </p:nvPicPr>
        <p:blipFill>
          <a:blip r:embed="rId6"/>
          <a:srcRect/>
          <a:stretch>
            <a:fillRect/>
          </a:stretch>
        </p:blipFill>
        <p:spPr bwMode="auto">
          <a:xfrm>
            <a:off x="6100763" y="1069975"/>
            <a:ext cx="4635500" cy="5295900"/>
          </a:xfrm>
          <a:prstGeom prst="rect">
            <a:avLst/>
          </a:prstGeom>
          <a:noFill/>
          <a:ln w="9525">
            <a:noFill/>
            <a:miter lim="800000"/>
            <a:headEnd/>
            <a:tailEnd/>
          </a:ln>
        </p:spPr>
      </p:pic>
      <p:sp>
        <p:nvSpPr>
          <p:cNvPr id="102410" name="CasellaDiTesto 3"/>
          <p:cNvSpPr txBox="1">
            <a:spLocks noChangeArrowheads="1"/>
          </p:cNvSpPr>
          <p:nvPr/>
        </p:nvSpPr>
        <p:spPr bwMode="auto">
          <a:xfrm>
            <a:off x="4541838" y="433388"/>
            <a:ext cx="4232275" cy="519112"/>
          </a:xfrm>
          <a:prstGeom prst="rect">
            <a:avLst/>
          </a:prstGeom>
          <a:noFill/>
          <a:ln w="9525">
            <a:noFill/>
            <a:miter lim="800000"/>
            <a:headEnd/>
            <a:tailEnd/>
          </a:ln>
        </p:spPr>
        <p:txBody>
          <a:bodyPr wrap="none">
            <a:spAutoFit/>
          </a:bodyPr>
          <a:lstStyle/>
          <a:p>
            <a:r>
              <a:rPr lang="it-IT" sz="2800" b="1" u="sng">
                <a:latin typeface="Calibri" pitchFamily="34" charset="0"/>
              </a:rPr>
              <a:t>VolksWagen Golf 1.4 fitting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445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440B64BA-585D-4691-BFCB-C3EB1ACA96BF}" type="slidenum">
              <a:rPr lang="it-IT"/>
              <a:pPr>
                <a:defRPr/>
              </a:pPr>
              <a:t>45</a:t>
            </a:fld>
            <a:endParaRPr lang="it-IT"/>
          </a:p>
        </p:txBody>
      </p:sp>
      <p:sp>
        <p:nvSpPr>
          <p:cNvPr id="104453" name="CasellaDiTesto 1"/>
          <p:cNvSpPr txBox="1">
            <a:spLocks noChangeArrowheads="1"/>
          </p:cNvSpPr>
          <p:nvPr/>
        </p:nvSpPr>
        <p:spPr bwMode="auto">
          <a:xfrm>
            <a:off x="2892425" y="952500"/>
            <a:ext cx="6681788" cy="1354138"/>
          </a:xfrm>
          <a:prstGeom prst="rect">
            <a:avLst/>
          </a:prstGeom>
          <a:noFill/>
          <a:ln w="9525">
            <a:noFill/>
            <a:miter lim="800000"/>
            <a:headEnd/>
            <a:tailEnd/>
          </a:ln>
        </p:spPr>
        <p:txBody>
          <a:bodyPr wrap="none">
            <a:spAutoFit/>
          </a:bodyPr>
          <a:lstStyle/>
          <a:p>
            <a:r>
              <a:rPr lang="it-IT" sz="5400" b="1" u="sng">
                <a:latin typeface="Calibri" pitchFamily="34" charset="0"/>
              </a:rPr>
              <a:t>THANKS FOR SHARING</a:t>
            </a:r>
          </a:p>
          <a:p>
            <a:endParaRPr lang="it-IT" sz="1400">
              <a:latin typeface="Calibri" pitchFamily="34" charset="0"/>
            </a:endParaRPr>
          </a:p>
          <a:p>
            <a:endParaRPr lang="it-IT" sz="1400">
              <a:latin typeface="Calibri" pitchFamily="34" charset="0"/>
            </a:endParaRPr>
          </a:p>
        </p:txBody>
      </p:sp>
      <p:sp>
        <p:nvSpPr>
          <p:cNvPr id="104454" name="CasellaDiTesto 2"/>
          <p:cNvSpPr txBox="1">
            <a:spLocks noChangeArrowheads="1"/>
          </p:cNvSpPr>
          <p:nvPr/>
        </p:nvSpPr>
        <p:spPr bwMode="auto">
          <a:xfrm>
            <a:off x="88900" y="1936750"/>
            <a:ext cx="12061825" cy="5035550"/>
          </a:xfrm>
          <a:prstGeom prst="rect">
            <a:avLst/>
          </a:prstGeom>
          <a:noFill/>
          <a:ln w="9525">
            <a:noFill/>
            <a:miter lim="800000"/>
            <a:headEnd/>
            <a:tailEnd/>
          </a:ln>
        </p:spPr>
        <p:txBody>
          <a:bodyPr>
            <a:spAutoFit/>
          </a:bodyPr>
          <a:lstStyle/>
          <a:p>
            <a:pPr algn="ctr"/>
            <a:r>
              <a:rPr lang="it-IT" dirty="0">
                <a:latin typeface="Calibri" pitchFamily="34" charset="0"/>
              </a:rPr>
              <a:t>I </a:t>
            </a:r>
            <a:r>
              <a:rPr lang="it-IT" dirty="0" err="1">
                <a:latin typeface="Calibri" pitchFamily="34" charset="0"/>
              </a:rPr>
              <a:t>am</a:t>
            </a:r>
            <a:r>
              <a:rPr lang="it-IT" dirty="0">
                <a:latin typeface="Calibri" pitchFamily="34" charset="0"/>
              </a:rPr>
              <a:t> </a:t>
            </a:r>
            <a:r>
              <a:rPr lang="it-IT" dirty="0" err="1">
                <a:latin typeface="Calibri" pitchFamily="34" charset="0"/>
              </a:rPr>
              <a:t>proud</a:t>
            </a:r>
            <a:r>
              <a:rPr lang="it-IT" dirty="0">
                <a:latin typeface="Calibri" pitchFamily="34" charset="0"/>
              </a:rPr>
              <a:t> to </a:t>
            </a:r>
            <a:r>
              <a:rPr lang="it-IT" dirty="0" err="1">
                <a:latin typeface="Calibri" pitchFamily="34" charset="0"/>
              </a:rPr>
              <a:t>inform</a:t>
            </a:r>
            <a:r>
              <a:rPr lang="it-IT" dirty="0">
                <a:latin typeface="Calibri" pitchFamily="34" charset="0"/>
              </a:rPr>
              <a:t> </a:t>
            </a:r>
            <a:r>
              <a:rPr lang="it-IT" dirty="0" err="1">
                <a:latin typeface="Calibri" pitchFamily="34" charset="0"/>
              </a:rPr>
              <a:t>you</a:t>
            </a:r>
            <a:r>
              <a:rPr lang="it-IT" dirty="0">
                <a:latin typeface="Calibri" pitchFamily="34" charset="0"/>
              </a:rPr>
              <a:t> </a:t>
            </a:r>
            <a:r>
              <a:rPr lang="it-IT" dirty="0" err="1">
                <a:latin typeface="Calibri" pitchFamily="34" charset="0"/>
              </a:rPr>
              <a:t>that</a:t>
            </a:r>
            <a:r>
              <a:rPr lang="it-IT" dirty="0">
                <a:latin typeface="Calibri" pitchFamily="34" charset="0"/>
              </a:rPr>
              <a:t> on </a:t>
            </a:r>
            <a:r>
              <a:rPr lang="it-IT" dirty="0" err="1">
                <a:latin typeface="Calibri" pitchFamily="34" charset="0"/>
              </a:rPr>
              <a:t>February</a:t>
            </a:r>
            <a:r>
              <a:rPr lang="it-IT" dirty="0">
                <a:latin typeface="Calibri" pitchFamily="34" charset="0"/>
              </a:rPr>
              <a:t> 16th 2018 and March 16th 2018 </a:t>
            </a:r>
            <a:r>
              <a:rPr lang="it-IT" dirty="0" err="1">
                <a:latin typeface="Calibri" pitchFamily="34" charset="0"/>
              </a:rPr>
              <a:t>we</a:t>
            </a:r>
            <a:r>
              <a:rPr lang="it-IT" dirty="0">
                <a:latin typeface="Calibri" pitchFamily="34" charset="0"/>
              </a:rPr>
              <a:t> </a:t>
            </a:r>
            <a:r>
              <a:rPr lang="it-IT" dirty="0" err="1">
                <a:latin typeface="Calibri" pitchFamily="34" charset="0"/>
              </a:rPr>
              <a:t>have</a:t>
            </a:r>
            <a:r>
              <a:rPr lang="it-IT" dirty="0">
                <a:latin typeface="Calibri" pitchFamily="34" charset="0"/>
              </a:rPr>
              <a:t> </a:t>
            </a:r>
            <a:r>
              <a:rPr lang="it-IT" dirty="0" err="1">
                <a:latin typeface="Calibri" pitchFamily="34" charset="0"/>
              </a:rPr>
              <a:t>graduated</a:t>
            </a:r>
            <a:r>
              <a:rPr lang="it-IT" dirty="0">
                <a:latin typeface="Calibri" pitchFamily="34" charset="0"/>
              </a:rPr>
              <a:t> </a:t>
            </a:r>
            <a:r>
              <a:rPr lang="it-IT" dirty="0" err="1">
                <a:latin typeface="Calibri" pitchFamily="34" charset="0"/>
              </a:rPr>
              <a:t>two</a:t>
            </a:r>
            <a:r>
              <a:rPr lang="it-IT" dirty="0">
                <a:latin typeface="Calibri" pitchFamily="34" charset="0"/>
              </a:rPr>
              <a:t> </a:t>
            </a:r>
            <a:r>
              <a:rPr lang="it-IT" dirty="0" err="1">
                <a:latin typeface="Calibri" pitchFamily="34" charset="0"/>
              </a:rPr>
              <a:t>engineers</a:t>
            </a:r>
            <a:r>
              <a:rPr lang="it-IT" dirty="0">
                <a:latin typeface="Calibri" pitchFamily="34" charset="0"/>
              </a:rPr>
              <a:t> from the </a:t>
            </a:r>
            <a:r>
              <a:rPr lang="it-IT" dirty="0" err="1">
                <a:latin typeface="Calibri" pitchFamily="34" charset="0"/>
              </a:rPr>
              <a:t>University</a:t>
            </a:r>
            <a:r>
              <a:rPr lang="it-IT" dirty="0">
                <a:latin typeface="Calibri" pitchFamily="34" charset="0"/>
              </a:rPr>
              <a:t> of Bologna (Energy Engineering), </a:t>
            </a:r>
            <a:r>
              <a:rPr lang="it-IT" dirty="0" err="1">
                <a:latin typeface="Calibri" pitchFamily="34" charset="0"/>
              </a:rPr>
              <a:t>who</a:t>
            </a:r>
            <a:r>
              <a:rPr lang="it-IT" dirty="0">
                <a:latin typeface="Calibri" pitchFamily="34" charset="0"/>
              </a:rPr>
              <a:t> </a:t>
            </a:r>
            <a:r>
              <a:rPr lang="it-IT" dirty="0" err="1">
                <a:latin typeface="Calibri" pitchFamily="34" charset="0"/>
              </a:rPr>
              <a:t>presented</a:t>
            </a:r>
            <a:r>
              <a:rPr lang="it-IT" dirty="0">
                <a:latin typeface="Calibri" pitchFamily="34" charset="0"/>
              </a:rPr>
              <a:t> the </a:t>
            </a:r>
            <a:r>
              <a:rPr lang="it-IT" dirty="0" err="1">
                <a:latin typeface="Calibri" pitchFamily="34" charset="0"/>
              </a:rPr>
              <a:t>Degree</a:t>
            </a:r>
            <a:r>
              <a:rPr lang="it-IT" dirty="0">
                <a:latin typeface="Calibri" pitchFamily="34" charset="0"/>
              </a:rPr>
              <a:t> </a:t>
            </a:r>
            <a:r>
              <a:rPr lang="it-IT" dirty="0" err="1">
                <a:latin typeface="Calibri" pitchFamily="34" charset="0"/>
              </a:rPr>
              <a:t>Thesis</a:t>
            </a:r>
            <a:r>
              <a:rPr lang="it-IT" dirty="0">
                <a:latin typeface="Calibri" pitchFamily="34" charset="0"/>
              </a:rPr>
              <a:t> on the benefits of the Hydromoving System. </a:t>
            </a:r>
          </a:p>
          <a:p>
            <a:pPr algn="ctr"/>
            <a:r>
              <a:rPr lang="it-IT" dirty="0">
                <a:latin typeface="Calibri" pitchFamily="34" charset="0"/>
              </a:rPr>
              <a:t> </a:t>
            </a:r>
          </a:p>
          <a:p>
            <a:pPr algn="ctr"/>
            <a:r>
              <a:rPr lang="it-IT" dirty="0">
                <a:latin typeface="Calibri" pitchFamily="34" charset="0"/>
              </a:rPr>
              <a:t>The Hydromoving company , </a:t>
            </a:r>
            <a:r>
              <a:rPr lang="it-IT" dirty="0" err="1">
                <a:latin typeface="Calibri" pitchFamily="34" charset="0"/>
              </a:rPr>
              <a:t>has</a:t>
            </a:r>
            <a:r>
              <a:rPr lang="it-IT" dirty="0">
                <a:latin typeface="Calibri" pitchFamily="34" charset="0"/>
              </a:rPr>
              <a:t> </a:t>
            </a:r>
            <a:r>
              <a:rPr lang="it-IT" dirty="0" err="1">
                <a:latin typeface="Calibri" pitchFamily="34" charset="0"/>
              </a:rPr>
              <a:t>as</a:t>
            </a:r>
            <a:r>
              <a:rPr lang="it-IT" dirty="0">
                <a:latin typeface="Calibri" pitchFamily="34" charset="0"/>
              </a:rPr>
              <a:t> </a:t>
            </a:r>
            <a:r>
              <a:rPr lang="it-IT" dirty="0" err="1">
                <a:latin typeface="Calibri" pitchFamily="34" charset="0"/>
              </a:rPr>
              <a:t>its</a:t>
            </a:r>
            <a:r>
              <a:rPr lang="it-IT" dirty="0">
                <a:latin typeface="Calibri" pitchFamily="34" charset="0"/>
              </a:rPr>
              <a:t> </a:t>
            </a:r>
            <a:r>
              <a:rPr lang="it-IT" dirty="0" err="1">
                <a:latin typeface="Calibri" pitchFamily="34" charset="0"/>
              </a:rPr>
              <a:t>objective</a:t>
            </a:r>
            <a:r>
              <a:rPr lang="it-IT" dirty="0">
                <a:latin typeface="Calibri" pitchFamily="34" charset="0"/>
              </a:rPr>
              <a:t> the </a:t>
            </a:r>
            <a:r>
              <a:rPr lang="it-IT" dirty="0" err="1">
                <a:latin typeface="Calibri" pitchFamily="34" charset="0"/>
              </a:rPr>
              <a:t>granting</a:t>
            </a:r>
            <a:r>
              <a:rPr lang="it-IT" dirty="0">
                <a:latin typeface="Calibri" pitchFamily="34" charset="0"/>
              </a:rPr>
              <a:t> of the </a:t>
            </a:r>
            <a:r>
              <a:rPr lang="it-IT" dirty="0" err="1">
                <a:latin typeface="Calibri" pitchFamily="34" charset="0"/>
              </a:rPr>
              <a:t>license</a:t>
            </a:r>
            <a:r>
              <a:rPr lang="it-IT" dirty="0">
                <a:latin typeface="Calibri" pitchFamily="34" charset="0"/>
              </a:rPr>
              <a:t> to use the HM Technology </a:t>
            </a:r>
            <a:r>
              <a:rPr lang="it-IT" dirty="0" err="1">
                <a:latin typeface="Calibri" pitchFamily="34" charset="0"/>
              </a:rPr>
              <a:t>worldwide</a:t>
            </a:r>
            <a:r>
              <a:rPr lang="it-IT" dirty="0">
                <a:latin typeface="Calibri" pitchFamily="34" charset="0"/>
              </a:rPr>
              <a:t>, and </a:t>
            </a:r>
            <a:r>
              <a:rPr lang="it-IT" dirty="0" err="1">
                <a:latin typeface="Calibri" pitchFamily="34" charset="0"/>
              </a:rPr>
              <a:t>it’s</a:t>
            </a:r>
            <a:r>
              <a:rPr lang="it-IT" dirty="0">
                <a:latin typeface="Calibri" pitchFamily="34" charset="0"/>
              </a:rPr>
              <a:t> </a:t>
            </a:r>
            <a:r>
              <a:rPr lang="it-IT" dirty="0" err="1">
                <a:latin typeface="Calibri" pitchFamily="34" charset="0"/>
              </a:rPr>
              <a:t>therefore</a:t>
            </a:r>
            <a:r>
              <a:rPr lang="it-IT" dirty="0">
                <a:latin typeface="Calibri" pitchFamily="34" charset="0"/>
              </a:rPr>
              <a:t> </a:t>
            </a:r>
            <a:r>
              <a:rPr lang="it-IT" dirty="0" err="1">
                <a:latin typeface="Calibri" pitchFamily="34" charset="0"/>
              </a:rPr>
              <a:t>available</a:t>
            </a:r>
            <a:r>
              <a:rPr lang="it-IT" dirty="0">
                <a:latin typeface="Calibri" pitchFamily="34" charset="0"/>
              </a:rPr>
              <a:t> </a:t>
            </a:r>
            <a:r>
              <a:rPr lang="it-IT" dirty="0" err="1">
                <a:latin typeface="Calibri" pitchFamily="34" charset="0"/>
              </a:rPr>
              <a:t>at</a:t>
            </a:r>
            <a:r>
              <a:rPr lang="it-IT" dirty="0">
                <a:latin typeface="Calibri" pitchFamily="34" charset="0"/>
              </a:rPr>
              <a:t> </a:t>
            </a:r>
            <a:r>
              <a:rPr lang="it-IT" dirty="0" err="1">
                <a:latin typeface="Calibri" pitchFamily="34" charset="0"/>
              </a:rPr>
              <a:t>any</a:t>
            </a:r>
            <a:r>
              <a:rPr lang="it-IT" dirty="0">
                <a:latin typeface="Calibri" pitchFamily="34" charset="0"/>
              </a:rPr>
              <a:t> </a:t>
            </a:r>
            <a:r>
              <a:rPr lang="it-IT" dirty="0" err="1">
                <a:latin typeface="Calibri" pitchFamily="34" charset="0"/>
              </a:rPr>
              <a:t>Emission</a:t>
            </a:r>
            <a:r>
              <a:rPr lang="it-IT" dirty="0">
                <a:latin typeface="Calibri" pitchFamily="34" charset="0"/>
              </a:rPr>
              <a:t> Test on </a:t>
            </a:r>
            <a:r>
              <a:rPr lang="it-IT" dirty="0" err="1">
                <a:latin typeface="Calibri" pitchFamily="34" charset="0"/>
              </a:rPr>
              <a:t>engines</a:t>
            </a:r>
            <a:r>
              <a:rPr lang="it-IT" dirty="0">
                <a:latin typeface="Calibri" pitchFamily="34" charset="0"/>
              </a:rPr>
              <a:t> of </a:t>
            </a:r>
            <a:r>
              <a:rPr lang="it-IT" dirty="0" err="1">
                <a:latin typeface="Calibri" pitchFamily="34" charset="0"/>
              </a:rPr>
              <a:t>displacement</a:t>
            </a:r>
            <a:r>
              <a:rPr lang="it-IT" dirty="0">
                <a:latin typeface="Calibri" pitchFamily="34" charset="0"/>
              </a:rPr>
              <a:t> from 500 cc up to 6000 cc in </a:t>
            </a:r>
            <a:r>
              <a:rPr lang="it-IT" dirty="0" err="1">
                <a:latin typeface="Calibri" pitchFamily="34" charset="0"/>
              </a:rPr>
              <a:t>laboratories</a:t>
            </a:r>
            <a:r>
              <a:rPr lang="it-IT" dirty="0">
                <a:latin typeface="Calibri" pitchFamily="34" charset="0"/>
              </a:rPr>
              <a:t> </a:t>
            </a:r>
            <a:r>
              <a:rPr lang="it-IT" dirty="0" err="1">
                <a:latin typeface="Calibri" pitchFamily="34" charset="0"/>
              </a:rPr>
              <a:t>Emissions</a:t>
            </a:r>
            <a:r>
              <a:rPr lang="it-IT" dirty="0">
                <a:latin typeface="Calibri" pitchFamily="34" charset="0"/>
              </a:rPr>
              <a:t> </a:t>
            </a:r>
            <a:r>
              <a:rPr lang="it-IT" dirty="0" err="1">
                <a:latin typeface="Calibri" pitchFamily="34" charset="0"/>
              </a:rPr>
              <a:t>accredited</a:t>
            </a:r>
            <a:r>
              <a:rPr lang="it-IT" dirty="0">
                <a:latin typeface="Calibri" pitchFamily="34" charset="0"/>
              </a:rPr>
              <a:t> with the </a:t>
            </a:r>
            <a:r>
              <a:rPr lang="it-IT" dirty="0" err="1">
                <a:latin typeface="Calibri" pitchFamily="34" charset="0"/>
              </a:rPr>
              <a:t>Ministries</a:t>
            </a:r>
            <a:r>
              <a:rPr lang="it-IT" dirty="0">
                <a:latin typeface="Calibri" pitchFamily="34" charset="0"/>
              </a:rPr>
              <a:t> of </a:t>
            </a:r>
            <a:r>
              <a:rPr lang="it-IT" dirty="0" err="1">
                <a:latin typeface="Calibri" pitchFamily="34" charset="0"/>
              </a:rPr>
              <a:t>Transport</a:t>
            </a:r>
            <a:r>
              <a:rPr lang="it-IT" dirty="0">
                <a:latin typeface="Calibri" pitchFamily="34" charset="0"/>
              </a:rPr>
              <a:t> of the country in </a:t>
            </a:r>
            <a:r>
              <a:rPr lang="it-IT" dirty="0" err="1">
                <a:latin typeface="Calibri" pitchFamily="34" charset="0"/>
              </a:rPr>
              <a:t>which</a:t>
            </a:r>
            <a:r>
              <a:rPr lang="it-IT" dirty="0">
                <a:latin typeface="Calibri" pitchFamily="34" charset="0"/>
              </a:rPr>
              <a:t> the test </a:t>
            </a:r>
            <a:r>
              <a:rPr lang="it-IT" dirty="0" err="1">
                <a:latin typeface="Calibri" pitchFamily="34" charset="0"/>
              </a:rPr>
              <a:t>is</a:t>
            </a:r>
            <a:r>
              <a:rPr lang="it-IT" dirty="0">
                <a:latin typeface="Calibri" pitchFamily="34" charset="0"/>
              </a:rPr>
              <a:t> to be </a:t>
            </a:r>
            <a:r>
              <a:rPr lang="it-IT" dirty="0" err="1">
                <a:latin typeface="Calibri" pitchFamily="34" charset="0"/>
              </a:rPr>
              <a:t>performed</a:t>
            </a:r>
            <a:r>
              <a:rPr lang="it-IT" dirty="0">
                <a:latin typeface="Calibri" pitchFamily="34" charset="0"/>
              </a:rPr>
              <a:t>. </a:t>
            </a:r>
          </a:p>
          <a:p>
            <a:pPr algn="ctr"/>
            <a:r>
              <a:rPr lang="it-IT" dirty="0">
                <a:latin typeface="Calibri" pitchFamily="34" charset="0"/>
              </a:rPr>
              <a:t>The HM system compact can be </a:t>
            </a:r>
            <a:r>
              <a:rPr lang="it-IT" dirty="0" err="1">
                <a:latin typeface="Calibri" pitchFamily="34" charset="0"/>
              </a:rPr>
              <a:t>installed</a:t>
            </a:r>
            <a:r>
              <a:rPr lang="it-IT" dirty="0">
                <a:latin typeface="Calibri" pitchFamily="34" charset="0"/>
              </a:rPr>
              <a:t> in </a:t>
            </a:r>
            <a:r>
              <a:rPr lang="it-IT" dirty="0" err="1">
                <a:latin typeface="Calibri" pitchFamily="34" charset="0"/>
              </a:rPr>
              <a:t>less</a:t>
            </a:r>
            <a:r>
              <a:rPr lang="it-IT" dirty="0">
                <a:latin typeface="Calibri" pitchFamily="34" charset="0"/>
              </a:rPr>
              <a:t> </a:t>
            </a:r>
            <a:r>
              <a:rPr lang="it-IT" dirty="0" err="1">
                <a:latin typeface="Calibri" pitchFamily="34" charset="0"/>
              </a:rPr>
              <a:t>than</a:t>
            </a:r>
            <a:r>
              <a:rPr lang="it-IT" dirty="0">
                <a:latin typeface="Calibri" pitchFamily="34" charset="0"/>
              </a:rPr>
              <a:t> </a:t>
            </a:r>
            <a:r>
              <a:rPr lang="it-IT" dirty="0" err="1">
                <a:latin typeface="Calibri" pitchFamily="34" charset="0"/>
              </a:rPr>
              <a:t>half</a:t>
            </a:r>
            <a:r>
              <a:rPr lang="it-IT" dirty="0">
                <a:latin typeface="Calibri" pitchFamily="34" charset="0"/>
              </a:rPr>
              <a:t> an hour. </a:t>
            </a:r>
          </a:p>
          <a:p>
            <a:pPr algn="ctr"/>
            <a:r>
              <a:rPr lang="it-IT" dirty="0" err="1">
                <a:latin typeface="Calibri" pitchFamily="34" charset="0"/>
              </a:rPr>
              <a:t>We</a:t>
            </a:r>
            <a:r>
              <a:rPr lang="it-IT" dirty="0">
                <a:latin typeface="Calibri" pitchFamily="34" charset="0"/>
              </a:rPr>
              <a:t> </a:t>
            </a:r>
            <a:r>
              <a:rPr lang="it-IT" dirty="0" err="1">
                <a:latin typeface="Calibri" pitchFamily="34" charset="0"/>
              </a:rPr>
              <a:t>hope</a:t>
            </a:r>
            <a:r>
              <a:rPr lang="it-IT" dirty="0">
                <a:latin typeface="Calibri" pitchFamily="34" charset="0"/>
              </a:rPr>
              <a:t> </a:t>
            </a:r>
            <a:r>
              <a:rPr lang="it-IT" dirty="0" err="1">
                <a:latin typeface="Calibri" pitchFamily="34" charset="0"/>
              </a:rPr>
              <a:t>that</a:t>
            </a:r>
            <a:r>
              <a:rPr lang="it-IT" dirty="0">
                <a:latin typeface="Calibri" pitchFamily="34" charset="0"/>
              </a:rPr>
              <a:t> the </a:t>
            </a:r>
            <a:r>
              <a:rPr lang="it-IT" dirty="0" err="1">
                <a:latin typeface="Calibri" pitchFamily="34" charset="0"/>
              </a:rPr>
              <a:t>documentation</a:t>
            </a:r>
            <a:r>
              <a:rPr lang="it-IT" dirty="0">
                <a:latin typeface="Calibri" pitchFamily="34" charset="0"/>
              </a:rPr>
              <a:t> </a:t>
            </a:r>
            <a:r>
              <a:rPr lang="it-IT" dirty="0" err="1">
                <a:latin typeface="Calibri" pitchFamily="34" charset="0"/>
              </a:rPr>
              <a:t>may</a:t>
            </a:r>
            <a:r>
              <a:rPr lang="it-IT" dirty="0">
                <a:latin typeface="Calibri" pitchFamily="34" charset="0"/>
              </a:rPr>
              <a:t> be </a:t>
            </a:r>
            <a:r>
              <a:rPr lang="it-IT" dirty="0" err="1">
                <a:latin typeface="Calibri" pitchFamily="34" charset="0"/>
              </a:rPr>
              <a:t>interesting</a:t>
            </a:r>
            <a:r>
              <a:rPr lang="it-IT" dirty="0">
                <a:latin typeface="Calibri" pitchFamily="34" charset="0"/>
              </a:rPr>
              <a:t> for </a:t>
            </a:r>
            <a:r>
              <a:rPr lang="it-IT" dirty="0" err="1">
                <a:latin typeface="Calibri" pitchFamily="34" charset="0"/>
              </a:rPr>
              <a:t>you</a:t>
            </a:r>
            <a:r>
              <a:rPr lang="it-IT" dirty="0">
                <a:latin typeface="Calibri" pitchFamily="34" charset="0"/>
              </a:rPr>
              <a:t>. </a:t>
            </a:r>
          </a:p>
          <a:p>
            <a:pPr algn="ctr"/>
            <a:r>
              <a:rPr lang="it-IT" dirty="0">
                <a:latin typeface="Calibri" pitchFamily="34" charset="0"/>
              </a:rPr>
              <a:t>For </a:t>
            </a:r>
            <a:r>
              <a:rPr lang="it-IT" dirty="0" err="1">
                <a:latin typeface="Calibri" pitchFamily="34" charset="0"/>
              </a:rPr>
              <a:t>any</a:t>
            </a:r>
            <a:r>
              <a:rPr lang="it-IT" dirty="0">
                <a:latin typeface="Calibri" pitchFamily="34" charset="0"/>
              </a:rPr>
              <a:t> info or </a:t>
            </a:r>
            <a:r>
              <a:rPr lang="it-IT" dirty="0" err="1">
                <a:latin typeface="Calibri" pitchFamily="34" charset="0"/>
              </a:rPr>
              <a:t>proposal</a:t>
            </a:r>
            <a:r>
              <a:rPr lang="it-IT" dirty="0">
                <a:latin typeface="Calibri" pitchFamily="34" charset="0"/>
              </a:rPr>
              <a:t> on the HM device.</a:t>
            </a:r>
          </a:p>
          <a:p>
            <a:endParaRPr lang="it-IT" dirty="0">
              <a:latin typeface="Calibri" pitchFamily="34" charset="0"/>
            </a:endParaRPr>
          </a:p>
          <a:p>
            <a:pPr algn="ctr"/>
            <a:r>
              <a:rPr lang="it-IT" dirty="0" err="1">
                <a:latin typeface="Calibri" pitchFamily="34" charset="0"/>
              </a:rPr>
              <a:t>Tks</a:t>
            </a:r>
            <a:br>
              <a:rPr lang="it-IT" dirty="0">
                <a:latin typeface="Calibri" pitchFamily="34" charset="0"/>
              </a:rPr>
            </a:br>
            <a:r>
              <a:rPr lang="it-IT" dirty="0">
                <a:latin typeface="Calibri" pitchFamily="34" charset="0"/>
              </a:rPr>
              <a:t>Lorenzo Errico</a:t>
            </a:r>
            <a:br>
              <a:rPr lang="it-IT" dirty="0">
                <a:latin typeface="Calibri" pitchFamily="34" charset="0"/>
              </a:rPr>
            </a:br>
            <a:r>
              <a:rPr lang="it-IT" dirty="0">
                <a:latin typeface="Calibri" pitchFamily="34" charset="0"/>
              </a:rPr>
              <a:t>Chairman &amp; CEO Hydromoving </a:t>
            </a:r>
            <a:r>
              <a:rPr lang="it-IT" dirty="0" err="1">
                <a:latin typeface="Calibri" pitchFamily="34" charset="0"/>
              </a:rPr>
              <a:t>srl</a:t>
            </a:r>
            <a:r>
              <a:rPr lang="it-IT" dirty="0">
                <a:latin typeface="Calibri" pitchFamily="34" charset="0"/>
              </a:rPr>
              <a:t> - </a:t>
            </a:r>
            <a:r>
              <a:rPr lang="it-IT" dirty="0" err="1">
                <a:latin typeface="Calibri" pitchFamily="34" charset="0"/>
              </a:rPr>
              <a:t>Italy</a:t>
            </a:r>
            <a:endParaRPr lang="it-IT" dirty="0">
              <a:latin typeface="Calibri" pitchFamily="34" charset="0"/>
            </a:endParaRPr>
          </a:p>
          <a:p>
            <a:r>
              <a:rPr lang="it-IT" dirty="0" err="1">
                <a:latin typeface="Calibri" pitchFamily="34" charset="0"/>
              </a:rPr>
              <a:t>contacts</a:t>
            </a:r>
            <a:r>
              <a:rPr lang="it-IT" dirty="0">
                <a:latin typeface="Calibri" pitchFamily="34" charset="0"/>
              </a:rPr>
              <a:t> for the info.</a:t>
            </a:r>
            <a:br>
              <a:rPr lang="it-IT" dirty="0">
                <a:latin typeface="Calibri" pitchFamily="34" charset="0"/>
              </a:rPr>
            </a:br>
            <a:r>
              <a:rPr lang="it-IT" dirty="0">
                <a:latin typeface="Calibri" pitchFamily="34" charset="0"/>
              </a:rPr>
              <a:t>Mobile - 	+ 39-331-2404681 (WA </a:t>
            </a:r>
            <a:r>
              <a:rPr lang="it-IT" dirty="0" err="1">
                <a:latin typeface="Calibri" pitchFamily="34" charset="0"/>
              </a:rPr>
              <a:t>available</a:t>
            </a:r>
            <a:r>
              <a:rPr lang="it-IT" dirty="0">
                <a:latin typeface="Calibri" pitchFamily="34" charset="0"/>
              </a:rPr>
              <a:t>)</a:t>
            </a:r>
            <a:br>
              <a:rPr lang="it-IT" dirty="0">
                <a:latin typeface="Calibri" pitchFamily="34" charset="0"/>
              </a:rPr>
            </a:br>
            <a:r>
              <a:rPr lang="it-IT" dirty="0">
                <a:latin typeface="Calibri" pitchFamily="34" charset="0"/>
              </a:rPr>
              <a:t>Mail 	 info@hydromoving.com</a:t>
            </a:r>
            <a:br>
              <a:rPr lang="it-IT" dirty="0">
                <a:latin typeface="Calibri" pitchFamily="34" charset="0"/>
              </a:rPr>
            </a:br>
            <a:r>
              <a:rPr lang="it-IT" dirty="0">
                <a:latin typeface="Calibri" pitchFamily="34" charset="0"/>
              </a:rPr>
              <a:t>	 lorenzo.errico@gmail.com</a:t>
            </a:r>
            <a:br>
              <a:rPr lang="it-IT" dirty="0">
                <a:latin typeface="Calibri" pitchFamily="34" charset="0"/>
              </a:rPr>
            </a:br>
            <a:endParaRPr lang="it-IT"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531"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C66BBFD6-60E5-4D6E-9D3F-D61E22F09F77}" type="slidenum">
              <a:rPr lang="it-IT"/>
              <a:pPr>
                <a:defRPr/>
              </a:pPr>
              <a:t>5</a:t>
            </a:fld>
            <a:endParaRPr lang="it-IT"/>
          </a:p>
        </p:txBody>
      </p:sp>
      <p:pic>
        <p:nvPicPr>
          <p:cNvPr id="22533" name="Segnaposto contenuto 5"/>
          <p:cNvPicPr>
            <a:picLocks noGrp="1" noChangeAspect="1"/>
          </p:cNvPicPr>
          <p:nvPr>
            <p:ph idx="1"/>
          </p:nvPr>
        </p:nvPicPr>
        <p:blipFill>
          <a:blip r:embed="rId4"/>
          <a:srcRect/>
          <a:stretch>
            <a:fillRect/>
          </a:stretch>
        </p:blipFill>
        <p:spPr>
          <a:xfrm>
            <a:off x="1285875" y="1660525"/>
            <a:ext cx="9132888" cy="4416425"/>
          </a:xfrm>
        </p:spPr>
      </p:pic>
      <p:sp>
        <p:nvSpPr>
          <p:cNvPr id="22534" name="CasellaDiTesto 1"/>
          <p:cNvSpPr txBox="1">
            <a:spLocks noChangeArrowheads="1"/>
          </p:cNvSpPr>
          <p:nvPr/>
        </p:nvSpPr>
        <p:spPr bwMode="auto">
          <a:xfrm>
            <a:off x="1285875" y="768350"/>
            <a:ext cx="5430838" cy="519113"/>
          </a:xfrm>
          <a:prstGeom prst="rect">
            <a:avLst/>
          </a:prstGeom>
          <a:noFill/>
          <a:ln w="9525">
            <a:noFill/>
            <a:miter lim="800000"/>
            <a:headEnd/>
            <a:tailEnd/>
          </a:ln>
        </p:spPr>
        <p:txBody>
          <a:bodyPr>
            <a:spAutoFit/>
          </a:bodyPr>
          <a:lstStyle/>
          <a:p>
            <a:r>
              <a:rPr lang="it-IT" sz="2800">
                <a:latin typeface="Calibri" pitchFamily="34" charset="0"/>
              </a:rPr>
              <a:t>System Operation Circuit Schematic</a:t>
            </a:r>
          </a:p>
        </p:txBody>
      </p:sp>
      <p:sp>
        <p:nvSpPr>
          <p:cNvPr id="22535" name="Rectangle 8"/>
          <p:cNvSpPr>
            <a:spLocks noChangeArrowheads="1"/>
          </p:cNvSpPr>
          <p:nvPr/>
        </p:nvSpPr>
        <p:spPr bwMode="auto">
          <a:xfrm>
            <a:off x="9774238" y="104298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579"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AB7E6114-2C36-4353-9488-7EBBBAFD6F86}" type="slidenum">
              <a:rPr lang="it-IT"/>
              <a:pPr>
                <a:defRPr/>
              </a:pPr>
              <a:t>6</a:t>
            </a:fld>
            <a:endParaRPr lang="it-IT"/>
          </a:p>
        </p:txBody>
      </p:sp>
      <p:pic>
        <p:nvPicPr>
          <p:cNvPr id="24581" name="Grafico 6"/>
          <p:cNvPicPr>
            <a:picLocks noChangeArrowheads="1"/>
          </p:cNvPicPr>
          <p:nvPr/>
        </p:nvPicPr>
        <p:blipFill>
          <a:blip r:embed="rId4">
            <a:lum bright="-60000" contrast="36000"/>
          </a:blip>
          <a:srcRect/>
          <a:stretch>
            <a:fillRect/>
          </a:stretch>
        </p:blipFill>
        <p:spPr bwMode="auto">
          <a:xfrm>
            <a:off x="5303838" y="1212850"/>
            <a:ext cx="5930900" cy="3449638"/>
          </a:xfrm>
          <a:prstGeom prst="rect">
            <a:avLst/>
          </a:prstGeom>
          <a:noFill/>
          <a:ln w="9525">
            <a:noFill/>
            <a:miter lim="800000"/>
            <a:headEnd/>
            <a:tailEnd/>
          </a:ln>
        </p:spPr>
      </p:pic>
      <p:sp>
        <p:nvSpPr>
          <p:cNvPr id="24582" name="CasellaDiTesto 1"/>
          <p:cNvSpPr txBox="1">
            <a:spLocks noChangeArrowheads="1"/>
          </p:cNvSpPr>
          <p:nvPr/>
        </p:nvSpPr>
        <p:spPr bwMode="auto">
          <a:xfrm>
            <a:off x="822325" y="639763"/>
            <a:ext cx="6342063" cy="366712"/>
          </a:xfrm>
          <a:prstGeom prst="rect">
            <a:avLst/>
          </a:prstGeom>
          <a:noFill/>
          <a:ln w="9525">
            <a:noFill/>
            <a:miter lim="800000"/>
            <a:headEnd/>
            <a:tailEnd/>
          </a:ln>
        </p:spPr>
        <p:txBody>
          <a:bodyPr>
            <a:spAutoFit/>
          </a:bodyPr>
          <a:lstStyle/>
          <a:p>
            <a:r>
              <a:rPr lang="it-IT" dirty="0">
                <a:latin typeface="Calibri" pitchFamily="34" charset="0"/>
              </a:rPr>
              <a:t>Hydromoving </a:t>
            </a:r>
            <a:r>
              <a:rPr lang="it-IT" dirty="0" err="1">
                <a:latin typeface="Calibri" pitchFamily="34" charset="0"/>
              </a:rPr>
              <a:t>Electrolytic</a:t>
            </a:r>
            <a:r>
              <a:rPr lang="it-IT" dirty="0">
                <a:latin typeface="Calibri" pitchFamily="34" charset="0"/>
              </a:rPr>
              <a:t> </a:t>
            </a:r>
            <a:r>
              <a:rPr lang="it-IT" dirty="0" err="1">
                <a:latin typeface="Calibri" pitchFamily="34" charset="0"/>
              </a:rPr>
              <a:t>Cells</a:t>
            </a:r>
            <a:r>
              <a:rPr lang="it-IT" dirty="0"/>
              <a:t> </a:t>
            </a:r>
            <a:r>
              <a:rPr lang="it-IT" dirty="0" err="1">
                <a:latin typeface="Calibri" pitchFamily="34" charset="0"/>
              </a:rPr>
              <a:t>Efficiency</a:t>
            </a:r>
            <a:r>
              <a:rPr lang="it-IT" dirty="0">
                <a:latin typeface="Calibri" pitchFamily="34" charset="0"/>
              </a:rPr>
              <a:t> </a:t>
            </a:r>
            <a:r>
              <a:rPr lang="it-IT" dirty="0" err="1">
                <a:latin typeface="Calibri" pitchFamily="34" charset="0"/>
              </a:rPr>
              <a:t>diagram</a:t>
            </a:r>
            <a:r>
              <a:rPr lang="it-IT" dirty="0">
                <a:latin typeface="Calibri" pitchFamily="34" charset="0"/>
              </a:rPr>
              <a:t> </a:t>
            </a:r>
            <a:r>
              <a:rPr lang="it-IT" dirty="0" err="1">
                <a:latin typeface="Calibri" pitchFamily="34" charset="0"/>
              </a:rPr>
              <a:t>until</a:t>
            </a:r>
            <a:r>
              <a:rPr lang="it-IT" dirty="0">
                <a:latin typeface="Calibri" pitchFamily="34" charset="0"/>
              </a:rPr>
              <a:t> 98%</a:t>
            </a:r>
          </a:p>
        </p:txBody>
      </p:sp>
      <p:sp>
        <p:nvSpPr>
          <p:cNvPr id="24583" name="CasellaDiTesto 2"/>
          <p:cNvSpPr txBox="1">
            <a:spLocks noChangeArrowheads="1"/>
          </p:cNvSpPr>
          <p:nvPr/>
        </p:nvSpPr>
        <p:spPr bwMode="auto">
          <a:xfrm>
            <a:off x="4910138" y="4781550"/>
            <a:ext cx="6816725" cy="1169551"/>
          </a:xfrm>
          <a:prstGeom prst="rect">
            <a:avLst/>
          </a:prstGeom>
          <a:noFill/>
          <a:ln w="9525">
            <a:noFill/>
            <a:miter lim="800000"/>
            <a:headEnd/>
            <a:tailEnd/>
          </a:ln>
        </p:spPr>
        <p:txBody>
          <a:bodyPr>
            <a:spAutoFit/>
          </a:bodyPr>
          <a:lstStyle/>
          <a:p>
            <a:r>
              <a:rPr lang="it-IT" sz="1400" dirty="0" err="1">
                <a:latin typeface="Calibri" pitchFamily="34" charset="0"/>
              </a:rPr>
              <a:t>Several</a:t>
            </a:r>
            <a:r>
              <a:rPr lang="it-IT" sz="1400" dirty="0">
                <a:latin typeface="Calibri" pitchFamily="34" charset="0"/>
              </a:rPr>
              <a:t> test-</a:t>
            </a:r>
            <a:r>
              <a:rPr lang="it-IT" sz="1400" dirty="0" err="1">
                <a:latin typeface="Calibri" pitchFamily="34" charset="0"/>
              </a:rPr>
              <a:t>run</a:t>
            </a:r>
            <a:r>
              <a:rPr lang="it-IT" sz="1400" dirty="0">
                <a:latin typeface="Calibri" pitchFamily="34" charset="0"/>
              </a:rPr>
              <a:t> in </a:t>
            </a:r>
            <a:r>
              <a:rPr lang="it-IT" sz="1400" dirty="0" err="1">
                <a:latin typeface="Calibri" pitchFamily="34" charset="0"/>
              </a:rPr>
              <a:t>our</a:t>
            </a:r>
            <a:r>
              <a:rPr lang="it-IT" sz="1400" dirty="0">
                <a:latin typeface="Calibri" pitchFamily="34" charset="0"/>
              </a:rPr>
              <a:t> </a:t>
            </a:r>
            <a:r>
              <a:rPr lang="it-IT" sz="1400" dirty="0" err="1">
                <a:latin typeface="Calibri" pitchFamily="34" charset="0"/>
              </a:rPr>
              <a:t>laboratory</a:t>
            </a:r>
            <a:r>
              <a:rPr lang="it-IT" sz="1400" dirty="0">
                <a:latin typeface="Calibri" pitchFamily="34" charset="0"/>
              </a:rPr>
              <a:t> show the </a:t>
            </a:r>
            <a:r>
              <a:rPr lang="it-IT" sz="1400" dirty="0" err="1">
                <a:latin typeface="Calibri" pitchFamily="34" charset="0"/>
              </a:rPr>
              <a:t>efficiency</a:t>
            </a:r>
            <a:r>
              <a:rPr lang="it-IT" sz="1400" dirty="0">
                <a:latin typeface="Calibri" pitchFamily="34" charset="0"/>
              </a:rPr>
              <a:t> of gas production rate in a range </a:t>
            </a:r>
            <a:r>
              <a:rPr lang="it-IT" sz="1400" dirty="0" err="1">
                <a:latin typeface="Calibri" pitchFamily="34" charset="0"/>
              </a:rPr>
              <a:t>between</a:t>
            </a:r>
            <a:r>
              <a:rPr lang="it-IT" sz="1400" dirty="0">
                <a:latin typeface="Calibri" pitchFamily="34" charset="0"/>
              </a:rPr>
              <a:t> 92% and 98%. The </a:t>
            </a:r>
            <a:r>
              <a:rPr lang="it-IT" sz="1400" dirty="0" err="1">
                <a:latin typeface="Calibri" pitchFamily="34" charset="0"/>
              </a:rPr>
              <a:t>efficiency</a:t>
            </a:r>
            <a:r>
              <a:rPr lang="it-IT" sz="1400" dirty="0">
                <a:latin typeface="Calibri" pitchFamily="34" charset="0"/>
              </a:rPr>
              <a:t> </a:t>
            </a:r>
            <a:r>
              <a:rPr lang="it-IT" sz="1400" dirty="0" err="1">
                <a:latin typeface="Calibri" pitchFamily="34" charset="0"/>
              </a:rPr>
              <a:t>is</a:t>
            </a:r>
            <a:r>
              <a:rPr lang="it-IT" sz="1400" dirty="0">
                <a:latin typeface="Calibri" pitchFamily="34" charset="0"/>
              </a:rPr>
              <a:t> </a:t>
            </a:r>
            <a:r>
              <a:rPr lang="it-IT" sz="1400" dirty="0" err="1">
                <a:latin typeface="Calibri" pitchFamily="34" charset="0"/>
              </a:rPr>
              <a:t>intended</a:t>
            </a:r>
            <a:r>
              <a:rPr lang="it-IT" sz="1400" dirty="0">
                <a:latin typeface="Calibri" pitchFamily="34" charset="0"/>
              </a:rPr>
              <a:t> </a:t>
            </a:r>
            <a:r>
              <a:rPr lang="it-IT" sz="1400" dirty="0" err="1">
                <a:latin typeface="Calibri" pitchFamily="34" charset="0"/>
              </a:rPr>
              <a:t>as</a:t>
            </a:r>
            <a:r>
              <a:rPr lang="it-IT" sz="1400" dirty="0">
                <a:latin typeface="Calibri" pitchFamily="34" charset="0"/>
              </a:rPr>
              <a:t> a </a:t>
            </a:r>
            <a:r>
              <a:rPr lang="it-IT" sz="1400" dirty="0" err="1">
                <a:latin typeface="Calibri" pitchFamily="34" charset="0"/>
              </a:rPr>
              <a:t>comparison</a:t>
            </a:r>
            <a:r>
              <a:rPr lang="it-IT" sz="1400" dirty="0">
                <a:latin typeface="Calibri" pitchFamily="34" charset="0"/>
              </a:rPr>
              <a:t> with </a:t>
            </a:r>
            <a:r>
              <a:rPr lang="it-IT" sz="1400" dirty="0" err="1">
                <a:latin typeface="Calibri" pitchFamily="34" charset="0"/>
              </a:rPr>
              <a:t>theoretical</a:t>
            </a:r>
            <a:r>
              <a:rPr lang="it-IT" sz="1400" dirty="0">
                <a:latin typeface="Calibri" pitchFamily="34" charset="0"/>
              </a:rPr>
              <a:t> </a:t>
            </a:r>
            <a:r>
              <a:rPr lang="it-IT" sz="1400" dirty="0" err="1">
                <a:latin typeface="Calibri" pitchFamily="34" charset="0"/>
              </a:rPr>
              <a:t>process</a:t>
            </a:r>
            <a:r>
              <a:rPr lang="it-IT" sz="1400" dirty="0">
                <a:latin typeface="Calibri" pitchFamily="34" charset="0"/>
              </a:rPr>
              <a:t> (for </a:t>
            </a:r>
            <a:r>
              <a:rPr lang="it-IT" sz="1400" dirty="0" err="1">
                <a:latin typeface="Calibri" pitchFamily="34" charset="0"/>
              </a:rPr>
              <a:t>which</a:t>
            </a:r>
            <a:r>
              <a:rPr lang="it-IT" sz="1400" dirty="0">
                <a:latin typeface="Calibri" pitchFamily="34" charset="0"/>
              </a:rPr>
              <a:t> the </a:t>
            </a:r>
            <a:r>
              <a:rPr lang="it-IT" sz="1400" dirty="0" err="1">
                <a:latin typeface="Calibri" pitchFamily="34" charset="0"/>
              </a:rPr>
              <a:t>efficiency</a:t>
            </a:r>
            <a:r>
              <a:rPr lang="it-IT" sz="1400" dirty="0">
                <a:latin typeface="Calibri" pitchFamily="34" charset="0"/>
              </a:rPr>
              <a:t> </a:t>
            </a:r>
            <a:r>
              <a:rPr lang="it-IT" sz="1400" dirty="0" err="1">
                <a:latin typeface="Calibri" pitchFamily="34" charset="0"/>
              </a:rPr>
              <a:t>is</a:t>
            </a:r>
            <a:r>
              <a:rPr lang="it-IT" sz="1400" dirty="0">
                <a:latin typeface="Calibri" pitchFamily="34" charset="0"/>
              </a:rPr>
              <a:t> 100%)</a:t>
            </a:r>
          </a:p>
          <a:p>
            <a:r>
              <a:rPr lang="it-IT" sz="1400" b="1" dirty="0">
                <a:latin typeface="Calibri" pitchFamily="34" charset="0"/>
              </a:rPr>
              <a:t>The HM System </a:t>
            </a:r>
            <a:r>
              <a:rPr lang="it-IT" sz="1400" b="1" dirty="0" err="1">
                <a:latin typeface="Calibri" pitchFamily="34" charset="0"/>
              </a:rPr>
              <a:t>is</a:t>
            </a:r>
            <a:r>
              <a:rPr lang="it-IT" sz="1400" b="1" dirty="0">
                <a:latin typeface="Calibri" pitchFamily="34" charset="0"/>
              </a:rPr>
              <a:t> the </a:t>
            </a:r>
            <a:r>
              <a:rPr lang="it-IT" sz="1400" b="1" dirty="0" err="1">
                <a:latin typeface="Calibri" pitchFamily="34" charset="0"/>
              </a:rPr>
              <a:t>only</a:t>
            </a:r>
            <a:r>
              <a:rPr lang="it-IT" sz="1400" b="1" dirty="0">
                <a:latin typeface="Calibri" pitchFamily="34" charset="0"/>
              </a:rPr>
              <a:t> one in the world </a:t>
            </a:r>
            <a:r>
              <a:rPr lang="it-IT" sz="1400" b="1" dirty="0" err="1">
                <a:latin typeface="Calibri" pitchFamily="34" charset="0"/>
              </a:rPr>
              <a:t>that</a:t>
            </a:r>
            <a:r>
              <a:rPr lang="it-IT" sz="1400" b="1" dirty="0">
                <a:latin typeface="Calibri" pitchFamily="34" charset="0"/>
              </a:rPr>
              <a:t> </a:t>
            </a:r>
            <a:r>
              <a:rPr lang="it-IT" sz="1400" b="1" dirty="0" err="1">
                <a:latin typeface="Calibri" pitchFamily="34" charset="0"/>
              </a:rPr>
              <a:t>uses</a:t>
            </a:r>
            <a:r>
              <a:rPr lang="it-IT" sz="1400" b="1" dirty="0">
                <a:latin typeface="Calibri" pitchFamily="34" charset="0"/>
              </a:rPr>
              <a:t> 1 mm</a:t>
            </a:r>
            <a:r>
              <a:rPr lang="it-IT" sz="1400" b="1" baseline="30000" dirty="0">
                <a:latin typeface="Calibri" pitchFamily="34" charset="0"/>
              </a:rPr>
              <a:t>2</a:t>
            </a:r>
            <a:r>
              <a:rPr lang="it-IT" sz="1400" b="1" dirty="0">
                <a:latin typeface="Calibri" pitchFamily="34" charset="0"/>
              </a:rPr>
              <a:t> </a:t>
            </a:r>
            <a:r>
              <a:rPr lang="it-IT" sz="1400" b="1" dirty="0" err="1">
                <a:latin typeface="Calibri" pitchFamily="34" charset="0"/>
              </a:rPr>
              <a:t>cables</a:t>
            </a:r>
            <a:r>
              <a:rPr lang="it-IT" sz="1400" b="1" dirty="0">
                <a:latin typeface="Calibri" pitchFamily="34" charset="0"/>
              </a:rPr>
              <a:t> for the supply of </a:t>
            </a:r>
            <a:r>
              <a:rPr lang="it-IT" sz="1400" b="1" dirty="0" err="1">
                <a:latin typeface="Calibri" pitchFamily="34" charset="0"/>
              </a:rPr>
              <a:t>electrolytic</a:t>
            </a:r>
            <a:r>
              <a:rPr lang="it-IT" sz="1400" b="1" dirty="0">
                <a:latin typeface="Calibri" pitchFamily="34" charset="0"/>
              </a:rPr>
              <a:t> </a:t>
            </a:r>
            <a:r>
              <a:rPr lang="it-IT" sz="1400" b="1" dirty="0" err="1">
                <a:latin typeface="Calibri" pitchFamily="34" charset="0"/>
              </a:rPr>
              <a:t>cells</a:t>
            </a:r>
            <a:r>
              <a:rPr lang="it-IT" sz="1400" b="1" dirty="0">
                <a:latin typeface="Calibri" pitchFamily="34" charset="0"/>
              </a:rPr>
              <a:t>.</a:t>
            </a:r>
          </a:p>
        </p:txBody>
      </p:sp>
      <p:sp>
        <p:nvSpPr>
          <p:cNvPr id="24584" name="CasellaDiTesto 3"/>
          <p:cNvSpPr txBox="1">
            <a:spLocks noChangeArrowheads="1"/>
          </p:cNvSpPr>
          <p:nvPr/>
        </p:nvSpPr>
        <p:spPr bwMode="auto">
          <a:xfrm>
            <a:off x="4910138" y="5878513"/>
            <a:ext cx="7015162" cy="1004887"/>
          </a:xfrm>
          <a:prstGeom prst="rect">
            <a:avLst/>
          </a:prstGeom>
          <a:noFill/>
          <a:ln w="9525">
            <a:noFill/>
            <a:miter lim="800000"/>
            <a:headEnd/>
            <a:tailEnd/>
          </a:ln>
        </p:spPr>
        <p:txBody>
          <a:bodyPr>
            <a:spAutoFit/>
          </a:bodyPr>
          <a:lstStyle/>
          <a:p>
            <a:r>
              <a:rPr lang="it-IT" sz="1400">
                <a:latin typeface="Calibri" pitchFamily="34" charset="0"/>
              </a:rPr>
              <a:t>Suche results came from the application of the approach suggested by the theory of ”Coherence Domains" of water, released by the Italian physicists Prof. Emilio Del Giudice and Prof. Giuliano Preparata.</a:t>
            </a:r>
          </a:p>
          <a:p>
            <a:endParaRPr lang="it-IT">
              <a:latin typeface="Calibri" pitchFamily="34" charset="0"/>
            </a:endParaRPr>
          </a:p>
        </p:txBody>
      </p:sp>
      <p:pic>
        <p:nvPicPr>
          <p:cNvPr id="24585" name="Immagine 12"/>
          <p:cNvPicPr>
            <a:picLocks noChangeAspect="1"/>
          </p:cNvPicPr>
          <p:nvPr/>
        </p:nvPicPr>
        <p:blipFill>
          <a:blip r:embed="rId5"/>
          <a:srcRect/>
          <a:stretch>
            <a:fillRect/>
          </a:stretch>
        </p:blipFill>
        <p:spPr bwMode="auto">
          <a:xfrm>
            <a:off x="871538" y="1143000"/>
            <a:ext cx="3502025" cy="2625725"/>
          </a:xfrm>
          <a:prstGeom prst="rect">
            <a:avLst/>
          </a:prstGeom>
          <a:noFill/>
          <a:ln w="9525">
            <a:noFill/>
            <a:miter lim="800000"/>
            <a:headEnd/>
            <a:tailEnd/>
          </a:ln>
        </p:spPr>
      </p:pic>
      <p:pic>
        <p:nvPicPr>
          <p:cNvPr id="24586" name="Immagine 9"/>
          <p:cNvPicPr>
            <a:picLocks noChangeAspect="1"/>
          </p:cNvPicPr>
          <p:nvPr/>
        </p:nvPicPr>
        <p:blipFill>
          <a:blip r:embed="rId6"/>
          <a:srcRect/>
          <a:stretch>
            <a:fillRect/>
          </a:stretch>
        </p:blipFill>
        <p:spPr bwMode="auto">
          <a:xfrm>
            <a:off x="876300" y="3951288"/>
            <a:ext cx="3492500" cy="2620962"/>
          </a:xfrm>
          <a:prstGeom prst="rect">
            <a:avLst/>
          </a:prstGeom>
          <a:noFill/>
          <a:ln w="9525">
            <a:noFill/>
            <a:miter lim="800000"/>
            <a:headEnd/>
            <a:tailEnd/>
          </a:ln>
        </p:spPr>
      </p:pic>
      <p:sp>
        <p:nvSpPr>
          <p:cNvPr id="24587" name="Rectangle 12"/>
          <p:cNvSpPr>
            <a:spLocks noChangeArrowheads="1"/>
          </p:cNvSpPr>
          <p:nvPr/>
        </p:nvSpPr>
        <p:spPr bwMode="auto">
          <a:xfrm>
            <a:off x="9774238" y="1042988"/>
            <a:ext cx="1834156" cy="523220"/>
          </a:xfrm>
          <a:prstGeom prst="rect">
            <a:avLst/>
          </a:prstGeom>
          <a:noFill/>
          <a:ln w="9525">
            <a:noFill/>
            <a:miter lim="800000"/>
            <a:headEnd/>
            <a:tailEnd/>
          </a:ln>
        </p:spPr>
        <p:txBody>
          <a:bodyPr wrap="none">
            <a:spAutoFit/>
          </a:bodyPr>
          <a:lstStyle/>
          <a:p>
            <a:r>
              <a:rPr lang="it-IT" sz="1400" b="1" dirty="0" err="1"/>
              <a:t>Patent</a:t>
            </a:r>
            <a:r>
              <a:rPr lang="it-IT" sz="1400" b="1" dirty="0"/>
              <a:t>: 0001404965</a:t>
            </a:r>
          </a:p>
          <a:p>
            <a:r>
              <a:rPr lang="it-IT" sz="1400" b="1" dirty="0" err="1"/>
              <a:t>Patent</a:t>
            </a:r>
            <a:r>
              <a:rPr lang="it-IT" sz="1400" b="1" dirty="0"/>
              <a:t>: 0001405327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627"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BF48898F-95C4-40D4-AD3F-53F9E76B0252}" type="slidenum">
              <a:rPr lang="it-IT"/>
              <a:pPr>
                <a:defRPr/>
              </a:pPr>
              <a:t>7</a:t>
            </a:fld>
            <a:endParaRPr lang="it-IT"/>
          </a:p>
        </p:txBody>
      </p:sp>
      <p:sp>
        <p:nvSpPr>
          <p:cNvPr id="26629" name="CasellaDiTesto 1"/>
          <p:cNvSpPr txBox="1">
            <a:spLocks noChangeArrowheads="1"/>
          </p:cNvSpPr>
          <p:nvPr/>
        </p:nvSpPr>
        <p:spPr bwMode="auto">
          <a:xfrm>
            <a:off x="3757613" y="3033713"/>
            <a:ext cx="4703762" cy="914400"/>
          </a:xfrm>
          <a:prstGeom prst="rect">
            <a:avLst/>
          </a:prstGeom>
          <a:noFill/>
          <a:ln w="9525">
            <a:noFill/>
            <a:miter lim="800000"/>
            <a:headEnd/>
            <a:tailEnd/>
          </a:ln>
        </p:spPr>
        <p:txBody>
          <a:bodyPr wrap="none">
            <a:spAutoFit/>
          </a:bodyPr>
          <a:lstStyle/>
          <a:p>
            <a:r>
              <a:rPr lang="it-IT" sz="5400" b="1">
                <a:latin typeface="Calibri" pitchFamily="34" charset="0"/>
              </a:rPr>
              <a:t>Historical Notes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675"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CC315C3E-945D-476A-A40E-0570DFBBD840}" type="slidenum">
              <a:rPr lang="it-IT"/>
              <a:pPr>
                <a:defRPr/>
              </a:pPr>
              <a:t>8</a:t>
            </a:fld>
            <a:endParaRPr lang="it-IT"/>
          </a:p>
        </p:txBody>
      </p:sp>
      <p:sp>
        <p:nvSpPr>
          <p:cNvPr id="2" name="CasellaDiTesto 1"/>
          <p:cNvSpPr txBox="1"/>
          <p:nvPr/>
        </p:nvSpPr>
        <p:spPr>
          <a:xfrm>
            <a:off x="511175" y="395288"/>
            <a:ext cx="8002588" cy="2379662"/>
          </a:xfrm>
          <a:prstGeom prst="rect">
            <a:avLst/>
          </a:prstGeom>
          <a:noFill/>
        </p:spPr>
        <p:txBody>
          <a:bodyPr wrap="none">
            <a:spAutoFit/>
          </a:bodyPr>
          <a:lstStyle/>
          <a:p>
            <a:pPr fontAlgn="auto">
              <a:spcBef>
                <a:spcPts val="0"/>
              </a:spcBef>
              <a:spcAft>
                <a:spcPts val="0"/>
              </a:spcAft>
              <a:defRPr/>
            </a:pPr>
            <a:r>
              <a:rPr lang="it-IT" sz="2800" b="1" dirty="0">
                <a:latin typeface="+mn-lt"/>
              </a:rPr>
              <a:t>Water in ICE – </a:t>
            </a:r>
            <a:r>
              <a:rPr lang="it-IT" sz="2800" b="1" dirty="0" err="1">
                <a:latin typeface="+mn-lt"/>
              </a:rPr>
              <a:t>historical</a:t>
            </a:r>
            <a:r>
              <a:rPr lang="it-IT" sz="2800" b="1" dirty="0">
                <a:latin typeface="+mn-lt"/>
              </a:rPr>
              <a:t> notes</a:t>
            </a:r>
          </a:p>
          <a:p>
            <a:pPr fontAlgn="auto">
              <a:spcBef>
                <a:spcPts val="0"/>
              </a:spcBef>
              <a:spcAft>
                <a:spcPts val="0"/>
              </a:spcAft>
              <a:defRPr/>
            </a:pPr>
            <a:endParaRPr lang="it-IT" sz="1400" b="1" dirty="0">
              <a:latin typeface="+mn-lt"/>
            </a:endParaRPr>
          </a:p>
          <a:p>
            <a:pPr fontAlgn="auto">
              <a:spcBef>
                <a:spcPts val="0"/>
              </a:spcBef>
              <a:spcAft>
                <a:spcPts val="0"/>
              </a:spcAft>
              <a:defRPr/>
            </a:pPr>
            <a:r>
              <a:rPr lang="it-IT" dirty="0">
                <a:latin typeface="+mn-lt"/>
              </a:rPr>
              <a:t>Engine with water </a:t>
            </a:r>
            <a:r>
              <a:rPr lang="it-IT" dirty="0" err="1">
                <a:latin typeface="+mn-lt"/>
              </a:rPr>
              <a:t>injection</a:t>
            </a:r>
            <a:r>
              <a:rPr lang="it-IT" dirty="0">
                <a:latin typeface="+mn-lt"/>
              </a:rPr>
              <a:t> (WWII)</a:t>
            </a:r>
          </a:p>
          <a:p>
            <a:pPr marL="285750" indent="-285750" fontAlgn="auto">
              <a:spcBef>
                <a:spcPts val="0"/>
              </a:spcBef>
              <a:spcAft>
                <a:spcPts val="0"/>
              </a:spcAft>
              <a:buFont typeface="Wingdings" charset="2"/>
              <a:buChar char="v"/>
              <a:defRPr/>
            </a:pPr>
            <a:r>
              <a:rPr lang="it-IT" b="1" u="sng" dirty="0" err="1">
                <a:latin typeface="+mn-lt"/>
              </a:rPr>
              <a:t>Aviation</a:t>
            </a:r>
            <a:r>
              <a:rPr lang="it-IT" b="1" u="sng" dirty="0">
                <a:latin typeface="+mn-lt"/>
              </a:rPr>
              <a:t> </a:t>
            </a:r>
            <a:r>
              <a:rPr lang="it-IT" b="1" u="sng" dirty="0" err="1">
                <a:latin typeface="+mn-lt"/>
              </a:rPr>
              <a:t>Engines</a:t>
            </a:r>
            <a:r>
              <a:rPr lang="it-IT" dirty="0">
                <a:latin typeface="+mn-lt"/>
              </a:rPr>
              <a:t>:</a:t>
            </a:r>
          </a:p>
          <a:p>
            <a:pPr fontAlgn="auto">
              <a:spcBef>
                <a:spcPts val="0"/>
              </a:spcBef>
              <a:spcAft>
                <a:spcPts val="0"/>
              </a:spcAft>
              <a:defRPr/>
            </a:pPr>
            <a:r>
              <a:rPr lang="it-IT" dirty="0">
                <a:latin typeface="+mn-lt"/>
              </a:rPr>
              <a:t>- </a:t>
            </a:r>
            <a:r>
              <a:rPr lang="it-IT" b="1" dirty="0">
                <a:latin typeface="+mn-lt"/>
              </a:rPr>
              <a:t>BMW 801 </a:t>
            </a:r>
            <a:r>
              <a:rPr lang="it-IT" dirty="0">
                <a:latin typeface="+mn-lt"/>
              </a:rPr>
              <a:t>(14 </a:t>
            </a:r>
            <a:r>
              <a:rPr lang="it-IT" dirty="0" err="1">
                <a:latin typeface="+mn-lt"/>
              </a:rPr>
              <a:t>cylinders</a:t>
            </a:r>
            <a:r>
              <a:rPr lang="it-IT" dirty="0">
                <a:latin typeface="+mn-lt"/>
              </a:rPr>
              <a:t> – </a:t>
            </a:r>
            <a:r>
              <a:rPr lang="it-IT" dirty="0" err="1">
                <a:latin typeface="+mn-lt"/>
              </a:rPr>
              <a:t>radial</a:t>
            </a:r>
            <a:r>
              <a:rPr lang="it-IT" dirty="0">
                <a:latin typeface="+mn-lt"/>
              </a:rPr>
              <a:t> – double star – 1600Hp – 41 </a:t>
            </a:r>
            <a:r>
              <a:rPr lang="it-IT" dirty="0" err="1">
                <a:latin typeface="+mn-lt"/>
              </a:rPr>
              <a:t>liters</a:t>
            </a:r>
            <a:r>
              <a:rPr lang="it-IT" dirty="0">
                <a:latin typeface="+mn-lt"/>
              </a:rPr>
              <a:t>)</a:t>
            </a:r>
          </a:p>
          <a:p>
            <a:pPr fontAlgn="auto">
              <a:spcBef>
                <a:spcPts val="0"/>
              </a:spcBef>
              <a:spcAft>
                <a:spcPts val="0"/>
              </a:spcAft>
              <a:defRPr/>
            </a:pPr>
            <a:r>
              <a:rPr lang="it-IT" dirty="0">
                <a:latin typeface="+mn-lt"/>
              </a:rPr>
              <a:t>- </a:t>
            </a:r>
            <a:r>
              <a:rPr lang="it-IT" b="1" dirty="0">
                <a:latin typeface="+mn-lt"/>
              </a:rPr>
              <a:t>Daimler-</a:t>
            </a:r>
            <a:r>
              <a:rPr lang="it-IT" b="1" dirty="0" err="1">
                <a:latin typeface="+mn-lt"/>
              </a:rPr>
              <a:t>Benz</a:t>
            </a:r>
            <a:r>
              <a:rPr lang="it-IT" b="1" dirty="0">
                <a:latin typeface="+mn-lt"/>
              </a:rPr>
              <a:t> DB 605 with MW 50 </a:t>
            </a:r>
            <a:r>
              <a:rPr lang="it-IT" dirty="0">
                <a:latin typeface="+mn-lt"/>
              </a:rPr>
              <a:t>(12 </a:t>
            </a:r>
            <a:r>
              <a:rPr lang="it-IT" dirty="0" err="1">
                <a:latin typeface="+mn-lt"/>
              </a:rPr>
              <a:t>cylinder</a:t>
            </a:r>
            <a:r>
              <a:rPr lang="it-IT" dirty="0">
                <a:latin typeface="+mn-lt"/>
              </a:rPr>
              <a:t> – V revers 60° – 2100Hp – 36 </a:t>
            </a:r>
            <a:r>
              <a:rPr lang="it-IT" dirty="0" err="1">
                <a:latin typeface="+mn-lt"/>
              </a:rPr>
              <a:t>liters</a:t>
            </a:r>
            <a:r>
              <a:rPr lang="it-IT" dirty="0">
                <a:latin typeface="+mn-lt"/>
              </a:rPr>
              <a:t>)</a:t>
            </a:r>
          </a:p>
          <a:p>
            <a:pPr fontAlgn="auto">
              <a:spcBef>
                <a:spcPts val="0"/>
              </a:spcBef>
              <a:spcAft>
                <a:spcPts val="0"/>
              </a:spcAft>
              <a:defRPr/>
            </a:pPr>
            <a:r>
              <a:rPr lang="it-IT" dirty="0">
                <a:latin typeface="+mn-lt"/>
              </a:rPr>
              <a:t>- </a:t>
            </a:r>
            <a:r>
              <a:rPr lang="it-IT" b="1" dirty="0" err="1">
                <a:latin typeface="+mn-lt"/>
              </a:rPr>
              <a:t>Pratt</a:t>
            </a:r>
            <a:r>
              <a:rPr lang="it-IT" b="1" dirty="0">
                <a:latin typeface="+mn-lt"/>
              </a:rPr>
              <a:t> &amp; </a:t>
            </a:r>
            <a:r>
              <a:rPr lang="it-IT" b="1" dirty="0" err="1">
                <a:latin typeface="+mn-lt"/>
              </a:rPr>
              <a:t>Whitney</a:t>
            </a:r>
            <a:r>
              <a:rPr lang="it-IT" b="1" dirty="0">
                <a:latin typeface="+mn-lt"/>
              </a:rPr>
              <a:t> R-2800 </a:t>
            </a:r>
            <a:r>
              <a:rPr lang="it-IT" dirty="0">
                <a:latin typeface="+mn-lt"/>
              </a:rPr>
              <a:t>(18 </a:t>
            </a:r>
            <a:r>
              <a:rPr lang="it-IT" dirty="0" err="1">
                <a:latin typeface="+mn-lt"/>
              </a:rPr>
              <a:t>cylinders</a:t>
            </a:r>
            <a:r>
              <a:rPr lang="it-IT" dirty="0">
                <a:latin typeface="+mn-lt"/>
              </a:rPr>
              <a:t> </a:t>
            </a:r>
            <a:r>
              <a:rPr lang="it-IT" dirty="0" err="1">
                <a:latin typeface="+mn-lt"/>
              </a:rPr>
              <a:t>radial</a:t>
            </a:r>
            <a:r>
              <a:rPr lang="it-IT" dirty="0">
                <a:latin typeface="+mn-lt"/>
              </a:rPr>
              <a:t> – double star – 1474Hp – 46 </a:t>
            </a:r>
            <a:r>
              <a:rPr lang="it-IT" dirty="0" err="1">
                <a:latin typeface="+mn-lt"/>
              </a:rPr>
              <a:t>liters</a:t>
            </a:r>
            <a:r>
              <a:rPr lang="it-IT" dirty="0">
                <a:latin typeface="+mn-lt"/>
              </a:rPr>
              <a:t>)</a:t>
            </a:r>
          </a:p>
          <a:p>
            <a:pPr fontAlgn="auto">
              <a:spcBef>
                <a:spcPts val="0"/>
              </a:spcBef>
              <a:spcAft>
                <a:spcPts val="0"/>
              </a:spcAft>
              <a:defRPr/>
            </a:pPr>
            <a:endParaRPr lang="it-IT" dirty="0">
              <a:latin typeface="+mn-lt"/>
            </a:endParaRPr>
          </a:p>
        </p:txBody>
      </p:sp>
      <p:sp>
        <p:nvSpPr>
          <p:cNvPr id="28678" name="CasellaDiTesto 3"/>
          <p:cNvSpPr txBox="1">
            <a:spLocks noChangeArrowheads="1"/>
          </p:cNvSpPr>
          <p:nvPr/>
        </p:nvSpPr>
        <p:spPr bwMode="auto">
          <a:xfrm>
            <a:off x="511175" y="2968625"/>
            <a:ext cx="5994400" cy="2014538"/>
          </a:xfrm>
          <a:prstGeom prst="rect">
            <a:avLst/>
          </a:prstGeom>
          <a:noFill/>
          <a:ln w="9525">
            <a:noFill/>
            <a:miter lim="800000"/>
            <a:headEnd/>
            <a:tailEnd/>
          </a:ln>
        </p:spPr>
        <p:txBody>
          <a:bodyPr>
            <a:spAutoFit/>
          </a:bodyPr>
          <a:lstStyle/>
          <a:p>
            <a:pPr algn="just"/>
            <a:r>
              <a:rPr lang="it-IT">
                <a:latin typeface="Calibri" pitchFamily="34" charset="0"/>
              </a:rPr>
              <a:t>This system allowed to increase the available engine power through the injection into the cylinder of fuel with a mixture composed by 50% water and methanole, for a short time period (10’). Without water the DB 605DC engine generated a maximum power around 1’474 Hp (1’099 kW), with water system switched on, called MW 50 , this power went up to 2’000 Hp (1’491 kW)</a:t>
            </a:r>
          </a:p>
        </p:txBody>
      </p:sp>
      <p:pic>
        <p:nvPicPr>
          <p:cNvPr id="28679" name="Immagine 6"/>
          <p:cNvPicPr>
            <a:picLocks noChangeAspect="1"/>
          </p:cNvPicPr>
          <p:nvPr/>
        </p:nvPicPr>
        <p:blipFill>
          <a:blip r:embed="rId4"/>
          <a:srcRect/>
          <a:stretch>
            <a:fillRect/>
          </a:stretch>
        </p:blipFill>
        <p:spPr bwMode="auto">
          <a:xfrm>
            <a:off x="9144000" y="919163"/>
            <a:ext cx="2776538" cy="1938337"/>
          </a:xfrm>
          <a:prstGeom prst="rect">
            <a:avLst/>
          </a:prstGeom>
          <a:noFill/>
          <a:ln w="9525">
            <a:noFill/>
            <a:miter lim="800000"/>
            <a:headEnd/>
            <a:tailEnd/>
          </a:ln>
        </p:spPr>
      </p:pic>
      <p:pic>
        <p:nvPicPr>
          <p:cNvPr id="28680" name="Immagine 7"/>
          <p:cNvPicPr>
            <a:picLocks noChangeAspect="1"/>
          </p:cNvPicPr>
          <p:nvPr/>
        </p:nvPicPr>
        <p:blipFill>
          <a:blip r:embed="rId5"/>
          <a:srcRect/>
          <a:stretch>
            <a:fillRect/>
          </a:stretch>
        </p:blipFill>
        <p:spPr bwMode="auto">
          <a:xfrm>
            <a:off x="2879725" y="4792663"/>
            <a:ext cx="2335213" cy="1751012"/>
          </a:xfrm>
          <a:prstGeom prst="rect">
            <a:avLst/>
          </a:prstGeom>
          <a:noFill/>
          <a:ln w="9525">
            <a:noFill/>
            <a:miter lim="800000"/>
            <a:headEnd/>
            <a:tailEnd/>
          </a:ln>
        </p:spPr>
      </p:pic>
      <p:pic>
        <p:nvPicPr>
          <p:cNvPr id="28681" name="Immagine 8"/>
          <p:cNvPicPr>
            <a:picLocks noChangeAspect="1"/>
          </p:cNvPicPr>
          <p:nvPr/>
        </p:nvPicPr>
        <p:blipFill>
          <a:blip r:embed="rId6"/>
          <a:srcRect/>
          <a:stretch>
            <a:fillRect/>
          </a:stretch>
        </p:blipFill>
        <p:spPr bwMode="auto">
          <a:xfrm>
            <a:off x="7583488" y="3338513"/>
            <a:ext cx="4143375" cy="2765425"/>
          </a:xfrm>
          <a:prstGeom prst="rect">
            <a:avLst/>
          </a:prstGeom>
          <a:noFill/>
          <a:ln w="9525">
            <a:noFill/>
            <a:miter lim="800000"/>
            <a:headEnd/>
            <a:tailEnd/>
          </a:ln>
        </p:spPr>
      </p:pic>
      <p:cxnSp>
        <p:nvCxnSpPr>
          <p:cNvPr id="16" name="Connettore 2 15"/>
          <p:cNvCxnSpPr/>
          <p:nvPr/>
        </p:nvCxnSpPr>
        <p:spPr>
          <a:xfrm>
            <a:off x="7029450" y="1687513"/>
            <a:ext cx="1900238"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6507163" y="2560638"/>
            <a:ext cx="1365250" cy="12255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1400175" y="2127250"/>
            <a:ext cx="1760538" cy="9969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511175" y="387350"/>
            <a:ext cx="79073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Connettore 1 5"/>
          <p:cNvCxnSpPr/>
          <p:nvPr/>
        </p:nvCxnSpPr>
        <p:spPr>
          <a:xfrm>
            <a:off x="511175" y="6604000"/>
            <a:ext cx="112156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723" name="Immagine 10"/>
          <p:cNvPicPr>
            <a:picLocks noChangeAspect="1"/>
          </p:cNvPicPr>
          <p:nvPr/>
        </p:nvPicPr>
        <p:blipFill>
          <a:blip r:embed="rId3"/>
          <a:srcRect/>
          <a:stretch>
            <a:fillRect/>
          </a:stretch>
        </p:blipFill>
        <p:spPr bwMode="auto">
          <a:xfrm>
            <a:off x="8774113" y="0"/>
            <a:ext cx="3289300" cy="952500"/>
          </a:xfrm>
          <a:prstGeom prst="rect">
            <a:avLst/>
          </a:prstGeom>
          <a:noFill/>
          <a:ln w="9525">
            <a:noFill/>
            <a:miter lim="800000"/>
            <a:headEnd/>
            <a:tailEnd/>
          </a:ln>
        </p:spPr>
      </p:pic>
      <p:sp>
        <p:nvSpPr>
          <p:cNvPr id="12" name="Segnaposto numero diapositiva 11"/>
          <p:cNvSpPr>
            <a:spLocks noGrp="1"/>
          </p:cNvSpPr>
          <p:nvPr>
            <p:ph type="sldNum" sz="quarter" idx="12"/>
          </p:nvPr>
        </p:nvSpPr>
        <p:spPr>
          <a:xfrm>
            <a:off x="9320213" y="6421438"/>
            <a:ext cx="2743200" cy="365125"/>
          </a:xfrm>
        </p:spPr>
        <p:txBody>
          <a:bodyPr/>
          <a:lstStyle/>
          <a:p>
            <a:pPr>
              <a:defRPr/>
            </a:pPr>
            <a:fld id="{36C55601-9893-4322-8E77-C3CAED81CCEE}" type="slidenum">
              <a:rPr lang="it-IT"/>
              <a:pPr>
                <a:defRPr/>
              </a:pPr>
              <a:t>9</a:t>
            </a:fld>
            <a:endParaRPr lang="it-IT"/>
          </a:p>
        </p:txBody>
      </p:sp>
      <p:sp>
        <p:nvSpPr>
          <p:cNvPr id="30725" name="CasellaDiTesto 1"/>
          <p:cNvSpPr txBox="1">
            <a:spLocks noChangeArrowheads="1"/>
          </p:cNvSpPr>
          <p:nvPr/>
        </p:nvSpPr>
        <p:spPr bwMode="auto">
          <a:xfrm>
            <a:off x="511175" y="428625"/>
            <a:ext cx="4616450" cy="519113"/>
          </a:xfrm>
          <a:prstGeom prst="rect">
            <a:avLst/>
          </a:prstGeom>
          <a:noFill/>
          <a:ln w="9525">
            <a:noFill/>
            <a:miter lim="800000"/>
            <a:headEnd/>
            <a:tailEnd/>
          </a:ln>
        </p:spPr>
        <p:txBody>
          <a:bodyPr wrap="none">
            <a:spAutoFit/>
          </a:bodyPr>
          <a:lstStyle/>
          <a:p>
            <a:r>
              <a:rPr lang="it-IT" sz="2800" b="1">
                <a:solidFill>
                  <a:srgbClr val="000000"/>
                </a:solidFill>
                <a:latin typeface="Calibri" pitchFamily="34" charset="0"/>
              </a:rPr>
              <a:t>Water in ICE – historical notes</a:t>
            </a:r>
          </a:p>
        </p:txBody>
      </p:sp>
      <p:sp>
        <p:nvSpPr>
          <p:cNvPr id="30726" name="CasellaDiTesto 2"/>
          <p:cNvSpPr txBox="1">
            <a:spLocks noChangeArrowheads="1"/>
          </p:cNvSpPr>
          <p:nvPr/>
        </p:nvSpPr>
        <p:spPr bwMode="auto">
          <a:xfrm>
            <a:off x="511175" y="993775"/>
            <a:ext cx="4232275" cy="366713"/>
          </a:xfrm>
          <a:prstGeom prst="rect">
            <a:avLst/>
          </a:prstGeom>
          <a:noFill/>
          <a:ln w="9525">
            <a:noFill/>
            <a:miter lim="800000"/>
            <a:headEnd/>
            <a:tailEnd/>
          </a:ln>
        </p:spPr>
        <p:txBody>
          <a:bodyPr wrap="none">
            <a:spAutoFit/>
          </a:bodyPr>
          <a:lstStyle/>
          <a:p>
            <a:r>
              <a:rPr lang="it-IT">
                <a:latin typeface="Calibri" pitchFamily="34" charset="0"/>
              </a:rPr>
              <a:t>Engine released with water injecton system</a:t>
            </a:r>
          </a:p>
        </p:txBody>
      </p:sp>
      <p:sp>
        <p:nvSpPr>
          <p:cNvPr id="4" name="CasellaDiTesto 3"/>
          <p:cNvSpPr txBox="1"/>
          <p:nvPr/>
        </p:nvSpPr>
        <p:spPr>
          <a:xfrm>
            <a:off x="419100" y="1562100"/>
            <a:ext cx="4308475" cy="1465263"/>
          </a:xfrm>
          <a:prstGeom prst="rect">
            <a:avLst/>
          </a:prstGeom>
          <a:noFill/>
        </p:spPr>
        <p:txBody>
          <a:bodyPr wrap="none">
            <a:spAutoFit/>
          </a:bodyPr>
          <a:lstStyle/>
          <a:p>
            <a:pPr marL="285750" indent="-285750" fontAlgn="auto">
              <a:spcBef>
                <a:spcPts val="0"/>
              </a:spcBef>
              <a:spcAft>
                <a:spcPts val="0"/>
              </a:spcAft>
              <a:buFont typeface="Wingdings" charset="2"/>
              <a:buChar char="v"/>
              <a:defRPr/>
            </a:pPr>
            <a:r>
              <a:rPr lang="it-IT" b="1" u="sng" dirty="0">
                <a:latin typeface="+mn-lt"/>
              </a:rPr>
              <a:t>Automotive:</a:t>
            </a:r>
          </a:p>
          <a:p>
            <a:pPr fontAlgn="auto">
              <a:spcBef>
                <a:spcPts val="0"/>
              </a:spcBef>
              <a:spcAft>
                <a:spcPts val="0"/>
              </a:spcAft>
              <a:defRPr/>
            </a:pPr>
            <a:r>
              <a:rPr lang="it-IT" dirty="0">
                <a:latin typeface="+mn-lt"/>
              </a:rPr>
              <a:t>- </a:t>
            </a:r>
            <a:r>
              <a:rPr lang="it-IT" b="1" dirty="0">
                <a:latin typeface="+mn-lt"/>
              </a:rPr>
              <a:t>Escort </a:t>
            </a:r>
            <a:r>
              <a:rPr lang="it-IT" b="1" dirty="0" err="1">
                <a:latin typeface="+mn-lt"/>
              </a:rPr>
              <a:t>Cosworth</a:t>
            </a:r>
            <a:r>
              <a:rPr lang="it-IT" b="1" dirty="0">
                <a:latin typeface="+mn-lt"/>
              </a:rPr>
              <a:t> 4wd </a:t>
            </a:r>
            <a:r>
              <a:rPr lang="it-IT" dirty="0">
                <a:latin typeface="+mn-lt"/>
              </a:rPr>
              <a:t>– (fino a oggi, </a:t>
            </a:r>
            <a:r>
              <a:rPr lang="it-IT" dirty="0" err="1">
                <a:latin typeface="+mn-lt"/>
              </a:rPr>
              <a:t>racing</a:t>
            </a:r>
            <a:r>
              <a:rPr lang="it-IT" dirty="0">
                <a:latin typeface="+mn-lt"/>
              </a:rPr>
              <a:t>)</a:t>
            </a:r>
          </a:p>
          <a:p>
            <a:pPr fontAlgn="auto">
              <a:spcBef>
                <a:spcPts val="0"/>
              </a:spcBef>
              <a:spcAft>
                <a:spcPts val="0"/>
              </a:spcAft>
              <a:defRPr/>
            </a:pPr>
            <a:r>
              <a:rPr lang="it-IT" dirty="0">
                <a:latin typeface="+mn-lt"/>
              </a:rPr>
              <a:t>- </a:t>
            </a:r>
            <a:r>
              <a:rPr lang="it-IT" b="1" dirty="0">
                <a:latin typeface="+mn-lt"/>
              </a:rPr>
              <a:t>Oldsmobile F-85 </a:t>
            </a:r>
            <a:r>
              <a:rPr lang="it-IT" dirty="0">
                <a:latin typeface="+mn-lt"/>
              </a:rPr>
              <a:t>(1962)</a:t>
            </a:r>
          </a:p>
          <a:p>
            <a:pPr fontAlgn="auto">
              <a:spcBef>
                <a:spcPts val="0"/>
              </a:spcBef>
              <a:spcAft>
                <a:spcPts val="0"/>
              </a:spcAft>
              <a:defRPr/>
            </a:pPr>
            <a:r>
              <a:rPr lang="it-IT" dirty="0">
                <a:latin typeface="+mn-lt"/>
              </a:rPr>
              <a:t>- </a:t>
            </a:r>
            <a:r>
              <a:rPr lang="it-IT" b="1" dirty="0">
                <a:latin typeface="+mn-lt"/>
              </a:rPr>
              <a:t>Saab 99 Turbo </a:t>
            </a:r>
            <a:r>
              <a:rPr lang="it-IT" b="1" dirty="0" err="1">
                <a:latin typeface="+mn-lt"/>
              </a:rPr>
              <a:t>S</a:t>
            </a:r>
            <a:r>
              <a:rPr lang="it-IT" b="1" dirty="0">
                <a:latin typeface="+mn-lt"/>
              </a:rPr>
              <a:t> </a:t>
            </a:r>
            <a:r>
              <a:rPr lang="it-IT" dirty="0">
                <a:latin typeface="+mn-lt"/>
              </a:rPr>
              <a:t>(1978)</a:t>
            </a:r>
          </a:p>
          <a:p>
            <a:pPr fontAlgn="auto">
              <a:spcBef>
                <a:spcPts val="0"/>
              </a:spcBef>
              <a:spcAft>
                <a:spcPts val="0"/>
              </a:spcAft>
              <a:defRPr/>
            </a:pPr>
            <a:endParaRPr lang="it-IT" dirty="0">
              <a:latin typeface="+mn-lt"/>
            </a:endParaRPr>
          </a:p>
        </p:txBody>
      </p:sp>
      <p:pic>
        <p:nvPicPr>
          <p:cNvPr id="30728" name="Immagine 7"/>
          <p:cNvPicPr>
            <a:picLocks noChangeAspect="1"/>
          </p:cNvPicPr>
          <p:nvPr/>
        </p:nvPicPr>
        <p:blipFill>
          <a:blip r:embed="rId4"/>
          <a:srcRect/>
          <a:stretch>
            <a:fillRect/>
          </a:stretch>
        </p:blipFill>
        <p:spPr bwMode="auto">
          <a:xfrm>
            <a:off x="6929438" y="606425"/>
            <a:ext cx="2978150" cy="2233613"/>
          </a:xfrm>
          <a:prstGeom prst="rect">
            <a:avLst/>
          </a:prstGeom>
          <a:noFill/>
          <a:ln w="9525">
            <a:noFill/>
            <a:miter lim="800000"/>
            <a:headEnd/>
            <a:tailEnd/>
          </a:ln>
        </p:spPr>
      </p:pic>
      <p:pic>
        <p:nvPicPr>
          <p:cNvPr id="30729" name="Immagine 8"/>
          <p:cNvPicPr>
            <a:picLocks noChangeAspect="1"/>
          </p:cNvPicPr>
          <p:nvPr/>
        </p:nvPicPr>
        <p:blipFill>
          <a:blip r:embed="rId5"/>
          <a:srcRect/>
          <a:stretch>
            <a:fillRect/>
          </a:stretch>
        </p:blipFill>
        <p:spPr bwMode="auto">
          <a:xfrm>
            <a:off x="8172450" y="3057525"/>
            <a:ext cx="3730625" cy="2349500"/>
          </a:xfrm>
          <a:prstGeom prst="rect">
            <a:avLst/>
          </a:prstGeom>
          <a:noFill/>
          <a:ln w="9525">
            <a:noFill/>
            <a:miter lim="800000"/>
            <a:headEnd/>
            <a:tailEnd/>
          </a:ln>
        </p:spPr>
      </p:pic>
      <p:pic>
        <p:nvPicPr>
          <p:cNvPr id="30730" name="Immagine 13"/>
          <p:cNvPicPr>
            <a:picLocks noChangeAspect="1"/>
          </p:cNvPicPr>
          <p:nvPr/>
        </p:nvPicPr>
        <p:blipFill>
          <a:blip r:embed="rId6"/>
          <a:srcRect/>
          <a:stretch>
            <a:fillRect/>
          </a:stretch>
        </p:blipFill>
        <p:spPr bwMode="auto">
          <a:xfrm>
            <a:off x="4081463" y="4278313"/>
            <a:ext cx="3757612" cy="2016125"/>
          </a:xfrm>
          <a:prstGeom prst="rect">
            <a:avLst/>
          </a:prstGeom>
          <a:noFill/>
          <a:ln w="9525">
            <a:noFill/>
            <a:miter lim="800000"/>
            <a:headEnd/>
            <a:tailEnd/>
          </a:ln>
        </p:spPr>
      </p:pic>
      <p:sp>
        <p:nvSpPr>
          <p:cNvPr id="30731" name="CasellaDiTesto 14"/>
          <p:cNvSpPr txBox="1">
            <a:spLocks noChangeArrowheads="1"/>
          </p:cNvSpPr>
          <p:nvPr/>
        </p:nvSpPr>
        <p:spPr bwMode="auto">
          <a:xfrm>
            <a:off x="274638" y="3605213"/>
            <a:ext cx="3806825" cy="1739900"/>
          </a:xfrm>
          <a:prstGeom prst="rect">
            <a:avLst/>
          </a:prstGeom>
          <a:noFill/>
          <a:ln w="9525">
            <a:noFill/>
            <a:miter lim="800000"/>
            <a:headEnd/>
            <a:tailEnd/>
          </a:ln>
        </p:spPr>
        <p:txBody>
          <a:bodyPr>
            <a:spAutoFit/>
          </a:bodyPr>
          <a:lstStyle/>
          <a:p>
            <a:r>
              <a:rPr lang="it-IT">
                <a:latin typeface="Calibri" pitchFamily="34" charset="0"/>
              </a:rPr>
              <a:t>These systems were used with two purposes:</a:t>
            </a:r>
          </a:p>
          <a:p>
            <a:r>
              <a:rPr lang="it-IT">
                <a:latin typeface="Calibri" pitchFamily="34" charset="0"/>
              </a:rPr>
              <a:t>- </a:t>
            </a:r>
            <a:r>
              <a:rPr lang="it-IT" u="sng">
                <a:latin typeface="Calibri" pitchFamily="34" charset="0"/>
              </a:rPr>
              <a:t>Reduce the inlet air temperature (for turbo and naturally aspirated)</a:t>
            </a:r>
          </a:p>
          <a:p>
            <a:r>
              <a:rPr lang="it-IT">
                <a:latin typeface="Calibri" pitchFamily="34" charset="0"/>
              </a:rPr>
              <a:t>- </a:t>
            </a:r>
            <a:r>
              <a:rPr lang="it-IT" u="sng">
                <a:latin typeface="Calibri" pitchFamily="34" charset="0"/>
              </a:rPr>
              <a:t>Let the increase of engine  compression ratio (Otto cycle)</a:t>
            </a:r>
          </a:p>
        </p:txBody>
      </p:sp>
      <p:cxnSp>
        <p:nvCxnSpPr>
          <p:cNvPr id="17" name="Connettore 2 16"/>
          <p:cNvCxnSpPr/>
          <p:nvPr/>
        </p:nvCxnSpPr>
        <p:spPr>
          <a:xfrm flipV="1">
            <a:off x="4760913" y="1363663"/>
            <a:ext cx="1925637" cy="650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2824163" y="2701925"/>
            <a:ext cx="1903412" cy="1249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2928938" y="2300288"/>
            <a:ext cx="4843462" cy="11604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3241</TotalTime>
  <Words>1768</Words>
  <Application>Microsoft Office PowerPoint</Application>
  <PresentationFormat>Widescreen</PresentationFormat>
  <Paragraphs>367</Paragraphs>
  <Slides>45</Slides>
  <Notes>44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45</vt:i4>
      </vt:variant>
    </vt:vector>
  </HeadingPairs>
  <TitlesOfParts>
    <vt:vector size="51" baseType="lpstr">
      <vt:lpstr>Arial</vt:lpstr>
      <vt:lpstr>Calibri</vt:lpstr>
      <vt:lpstr>Calibri Light</vt:lpstr>
      <vt:lpstr>Times</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Tests performed at International Laboratories accredited with the Italian Ministry of Transport. Control Sistem,  MMarelli,  FCA / Elasis.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 Pierdomenico</dc:creator>
  <cp:lastModifiedBy>lorenzo errico</cp:lastModifiedBy>
  <cp:revision>83</cp:revision>
  <cp:lastPrinted>2018-05-01T14:46:01Z</cp:lastPrinted>
  <dcterms:created xsi:type="dcterms:W3CDTF">2018-04-20T13:25:47Z</dcterms:created>
  <dcterms:modified xsi:type="dcterms:W3CDTF">2018-06-10T20:26:33Z</dcterms:modified>
</cp:coreProperties>
</file>